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070" r:id="rId2"/>
    <p:sldId id="1148" r:id="rId3"/>
    <p:sldId id="1160" r:id="rId4"/>
    <p:sldId id="1161" r:id="rId5"/>
    <p:sldId id="1162" r:id="rId6"/>
    <p:sldId id="1163" r:id="rId7"/>
    <p:sldId id="1164" r:id="rId8"/>
    <p:sldId id="1133" r:id="rId9"/>
    <p:sldId id="1147" r:id="rId10"/>
    <p:sldId id="1134" r:id="rId11"/>
    <p:sldId id="1135" r:id="rId12"/>
    <p:sldId id="1136" r:id="rId13"/>
    <p:sldId id="1137" r:id="rId14"/>
    <p:sldId id="1146" r:id="rId15"/>
    <p:sldId id="1153" r:id="rId16"/>
    <p:sldId id="1154" r:id="rId17"/>
    <p:sldId id="1155" r:id="rId18"/>
    <p:sldId id="1156" r:id="rId19"/>
    <p:sldId id="1157" r:id="rId20"/>
    <p:sldId id="115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4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62250-F450-7F03-48D0-7A40961EB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7FBA27-37E9-7D36-A763-E4489AF63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C88316-E243-79FD-914C-69F59B4DB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90963B-8DF6-C48B-9411-0587009C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3C735C-1A9A-8435-3248-2F2D9B59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749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93BF3-7E69-9B60-E0BD-82DD3DCA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89DBF2-4BE2-7375-6708-E112AEC95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D01E9-57F5-9D62-E4F7-12D19405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E58493-C959-EDDE-98ED-7466EC5DA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0AC09C-9AF6-291C-B6B8-494B61AC1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63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82D6DF3-E5EF-1C8F-45AA-905D0B199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3F6FCE-4DE7-D95B-497A-F2B6B361B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3F021-79D9-54E4-56C6-42502DCF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B51F23-F425-62FF-8EB2-A29B4566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C86C3C-4F61-52FC-F0D1-889685FD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83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21D8B-EB65-77F7-C285-1B029360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4621B-9AD9-D4BE-4C05-F4F779F84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EEABFA-9FF6-98B7-7E9A-BB866EC6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81967A-E3E2-C779-FB76-850B5168F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2B51CB-E3D6-BBC6-7518-F553066E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82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21A6C-F0E5-7849-A667-DA40C91D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6C9883-F0DB-CC76-24D9-5335B3949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79C2B-9A8B-B6DA-C5C9-A720FBAF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D4A687-3C43-D917-046C-67C5E483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3319DB-7C9C-73AC-5434-4187ACC7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23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451AE-F2CF-F25D-F3D6-E783927C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761A5-B197-1E65-6C79-62B64694B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DDE282-2BE9-16FD-7D13-5A32213E6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DAB23C-0927-6184-9766-B6A8CAB3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BAF228-6951-E51E-7317-95B554C5B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880F02-4FFF-B386-752E-F05B5938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29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3464A-3B64-66B2-A145-93569F505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836215-4E54-BADE-E89E-EA0530CDC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C2A6CA-18AD-5FAB-9421-C4B432099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02359F-A06B-D971-0A99-4DEE6983F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1F6284-C5A9-80E6-9627-1D6D34098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BEA0A1-BAE3-7BBF-8D24-8A05622D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BB415C-1C11-FBF9-3B2F-6524681E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C37738-FBFE-2ECA-8275-70A3D3E5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5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BE723-0F1A-0664-CBF4-1B078DFC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B01E1F-0A02-88AA-9D38-818C4AB64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95D630-C2AA-7B7C-51F2-A3A612C7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7AC597-24A8-C52A-086C-E2B54DFC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927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008864-49D8-2650-BF28-7EB1C376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0A546B-2EF1-6BC1-4067-CB21DD6D4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099921-D1E2-338C-EAF1-B16C43B23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56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DA6FA2-5808-70CA-9138-9917ACCA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18F9DA-3050-99A4-C511-620A1BB26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B74175-1939-0F5D-D4AE-1A5432865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D75DAA-76C7-1F3D-0A37-6C52B961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D16D3D-55C7-1B4D-1CF5-76EAF0C7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A4A502-A7B7-3238-C7CA-F8C8A095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4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AF85C2-B678-0865-1C63-1B6BBA43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ED75FB-50BF-DB2E-1C17-BEACBEF70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CFF857-E823-C3A5-2633-E217C9D69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4AB576-10BD-7806-BB59-322CCA1A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7D320A-5BB6-8A39-9170-14BA988D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F49BE3-FF36-9695-1BF1-037AA7E4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86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18398E-3A7A-6757-0F28-A0641C4E2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BAC314-3DA6-81E1-3802-D6992C0DF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1D3D46-D53D-41BB-8CAE-92EE8C3DF1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016DF-05BC-4B14-80E8-34AE1E6CAC05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B6610-C68C-3C7F-F837-6F95C8ED7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F8A53-DC52-4AC8-B831-1B311E217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7AB2E-D247-416E-BD57-129D96EC7F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44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C0846B-BC8D-3331-002E-D1F88DD1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48" y="2256429"/>
            <a:ext cx="3952875" cy="26003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5F18B1-DE9F-B87C-34D1-F98C4D2BC421}"/>
              </a:ext>
            </a:extLst>
          </p:cNvPr>
          <p:cNvSpPr txBox="1"/>
          <p:nvPr/>
        </p:nvSpPr>
        <p:spPr>
          <a:xfrm>
            <a:off x="653348" y="1700591"/>
            <a:ext cx="147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数据库版本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3C1B809-4073-DA74-B2A8-1BF449B9B932}"/>
              </a:ext>
            </a:extLst>
          </p:cNvPr>
          <p:cNvCxnSpPr>
            <a:cxnSpLocks/>
          </p:cNvCxnSpPr>
          <p:nvPr/>
        </p:nvCxnSpPr>
        <p:spPr>
          <a:xfrm>
            <a:off x="653348" y="3170361"/>
            <a:ext cx="395287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7075979-5D2C-4DD4-0749-82A982D65B8B}"/>
              </a:ext>
            </a:extLst>
          </p:cNvPr>
          <p:cNvSpPr txBox="1"/>
          <p:nvPr/>
        </p:nvSpPr>
        <p:spPr>
          <a:xfrm>
            <a:off x="603398" y="93707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数据下载工具：</a:t>
            </a:r>
            <a:r>
              <a:rPr lang="en-US" altLang="zh-CN" i="0" dirty="0" err="1">
                <a:solidFill>
                  <a:srgbClr val="121212"/>
                </a:solidFill>
                <a:effectLst/>
                <a:latin typeface="-apple-system"/>
              </a:rPr>
              <a:t>TCGAbiolinks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762700-04B3-2EAD-F6F3-5C7AAB9BE9B7}"/>
              </a:ext>
            </a:extLst>
          </p:cNvPr>
          <p:cNvSpPr txBox="1"/>
          <p:nvPr/>
        </p:nvSpPr>
        <p:spPr>
          <a:xfrm>
            <a:off x="546585" y="5091413"/>
            <a:ext cx="301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样本选取：冰冻样本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6CD422-5A60-6017-B94A-E50318F1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48" y="5565537"/>
            <a:ext cx="5000625" cy="7429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51A4D0-C67D-522A-C266-E3B90AEE18E8}"/>
              </a:ext>
            </a:extLst>
          </p:cNvPr>
          <p:cNvSpPr txBox="1"/>
          <p:nvPr/>
        </p:nvSpPr>
        <p:spPr>
          <a:xfrm>
            <a:off x="6701170" y="1330081"/>
            <a:ext cx="251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表达数据：</a:t>
            </a:r>
            <a:r>
              <a:rPr lang="en-US" altLang="zh-CN" dirty="0"/>
              <a:t>TPM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B8007A-8754-0A3D-027E-8DF668C25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797" y="2069923"/>
            <a:ext cx="3857625" cy="10477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4A7E3E-A620-24E9-280D-438E00EEF51E}"/>
              </a:ext>
            </a:extLst>
          </p:cNvPr>
          <p:cNvSpPr txBox="1"/>
          <p:nvPr/>
        </p:nvSpPr>
        <p:spPr>
          <a:xfrm>
            <a:off x="148856" y="159488"/>
            <a:ext cx="309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所有图共同的信息：</a:t>
            </a:r>
          </a:p>
        </p:txBody>
      </p:sp>
    </p:spTree>
    <p:extLst>
      <p:ext uri="{BB962C8B-B14F-4D97-AF65-F5344CB8AC3E}">
        <p14:creationId xmlns:p14="http://schemas.microsoft.com/office/powerpoint/2010/main" val="1144614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D2E3509-8066-A7A8-79BC-81E6B1E8E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FDE0167-A5CB-C26F-7C05-A5CD216B473A}"/>
              </a:ext>
            </a:extLst>
          </p:cNvPr>
          <p:cNvSpPr txBox="1"/>
          <p:nvPr/>
        </p:nvSpPr>
        <p:spPr>
          <a:xfrm>
            <a:off x="425302" y="361507"/>
            <a:ext cx="202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带值原图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65BF84-A5CE-DF9D-B3A7-5D86A9B2184C}"/>
              </a:ext>
            </a:extLst>
          </p:cNvPr>
          <p:cNvSpPr txBox="1"/>
          <p:nvPr/>
        </p:nvSpPr>
        <p:spPr>
          <a:xfrm>
            <a:off x="3000652" y="1225118"/>
            <a:ext cx="102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805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A84D0E-37F2-D323-D6D6-54FFA002C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06" y="1068296"/>
            <a:ext cx="9353119" cy="50362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1129DE6-E7CB-86DF-6857-A2929FD0B687}"/>
              </a:ext>
            </a:extLst>
          </p:cNvPr>
          <p:cNvSpPr txBox="1"/>
          <p:nvPr/>
        </p:nvSpPr>
        <p:spPr>
          <a:xfrm>
            <a:off x="946297" y="467833"/>
            <a:ext cx="375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原图</a:t>
            </a:r>
            <a:r>
              <a:rPr lang="zh-CN" altLang="en-US" dirty="0"/>
              <a:t>（柱子更细的版本）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864455-C6DA-BE1E-0EE0-8583610170B5}"/>
              </a:ext>
            </a:extLst>
          </p:cNvPr>
          <p:cNvSpPr txBox="1"/>
          <p:nvPr/>
        </p:nvSpPr>
        <p:spPr>
          <a:xfrm>
            <a:off x="9569302" y="6315740"/>
            <a:ext cx="225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相关信息见后一页</a:t>
            </a:r>
          </a:p>
        </p:txBody>
      </p:sp>
    </p:spTree>
    <p:extLst>
      <p:ext uri="{BB962C8B-B14F-4D97-AF65-F5344CB8AC3E}">
        <p14:creationId xmlns:p14="http://schemas.microsoft.com/office/powerpoint/2010/main" val="161969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343EDA-422C-9E72-B972-5C5BB9E28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80"/>
          <a:stretch/>
        </p:blipFill>
        <p:spPr>
          <a:xfrm>
            <a:off x="452327" y="171007"/>
            <a:ext cx="2781300" cy="61234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B27E22-E199-A026-A1FD-AC44BCEEF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00012"/>
            <a:ext cx="2743200" cy="66579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9E2D43-F6FB-29DE-6186-DFA2C9F2C567}"/>
              </a:ext>
            </a:extLst>
          </p:cNvPr>
          <p:cNvSpPr txBox="1"/>
          <p:nvPr/>
        </p:nvSpPr>
        <p:spPr>
          <a:xfrm>
            <a:off x="8304028" y="1197453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选取标准：</a:t>
            </a:r>
            <a:r>
              <a:rPr lang="en-US" altLang="zh-CN" dirty="0"/>
              <a:t>N</a:t>
            </a:r>
            <a:r>
              <a:rPr lang="zh-CN" altLang="en-US" dirty="0"/>
              <a:t>或者</a:t>
            </a:r>
            <a:r>
              <a:rPr lang="en-US" altLang="zh-CN" dirty="0"/>
              <a:t>T</a:t>
            </a:r>
            <a:r>
              <a:rPr lang="zh-CN" altLang="en-US" dirty="0"/>
              <a:t>每组至少有</a:t>
            </a:r>
            <a:r>
              <a:rPr lang="en-US" altLang="zh-CN" dirty="0"/>
              <a:t>2</a:t>
            </a:r>
            <a:r>
              <a:rPr lang="zh-CN" altLang="en-US" dirty="0"/>
              <a:t>个样本，才被采纳（</a:t>
            </a:r>
            <a:r>
              <a:rPr lang="en-US" altLang="zh-CN" dirty="0"/>
              <a:t>SKCM</a:t>
            </a:r>
            <a:r>
              <a:rPr lang="zh-CN" altLang="en-US" dirty="0"/>
              <a:t>只有一个）；实体瘤才被纳入（白血病无正常对照且并非实体瘤，未纳入）。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906F3D-5E05-F9A3-92B4-4414B0D7D131}"/>
              </a:ext>
            </a:extLst>
          </p:cNvPr>
          <p:cNvSpPr txBox="1"/>
          <p:nvPr/>
        </p:nvSpPr>
        <p:spPr>
          <a:xfrm>
            <a:off x="8304028" y="404037"/>
            <a:ext cx="157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样本数量：</a:t>
            </a:r>
            <a:r>
              <a:rPr lang="en-US" altLang="zh-CN" dirty="0"/>
              <a:t>23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CE265F-4047-0DEB-04D4-7B43905FCDEB}"/>
              </a:ext>
            </a:extLst>
          </p:cNvPr>
          <p:cNvSpPr txBox="1"/>
          <p:nvPr/>
        </p:nvSpPr>
        <p:spPr>
          <a:xfrm>
            <a:off x="8304028" y="3499070"/>
            <a:ext cx="3017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SKCM</a:t>
            </a:r>
            <a:r>
              <a:rPr lang="zh-CN" altLang="en-US" dirty="0">
                <a:solidFill>
                  <a:srgbClr val="FF0000"/>
                </a:solidFill>
              </a:rPr>
              <a:t>（一个样本）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b="1" dirty="0"/>
              <a:t>LAML</a:t>
            </a:r>
            <a:r>
              <a:rPr lang="zh-CN" altLang="en-US" b="1" dirty="0"/>
              <a:t>（无正常样本，后同）</a:t>
            </a:r>
            <a:endParaRPr lang="en-US" altLang="zh-CN" b="1" dirty="0"/>
          </a:p>
          <a:p>
            <a:r>
              <a:rPr lang="en-US" altLang="zh-CN" b="1" dirty="0"/>
              <a:t>LGG</a:t>
            </a:r>
          </a:p>
          <a:p>
            <a:r>
              <a:rPr lang="en-US" altLang="zh-CN" b="1" dirty="0"/>
              <a:t>OV</a:t>
            </a:r>
          </a:p>
          <a:p>
            <a:r>
              <a:rPr lang="en-US" altLang="zh-CN" b="1" dirty="0"/>
              <a:t>UVM</a:t>
            </a:r>
          </a:p>
          <a:p>
            <a:r>
              <a:rPr lang="en-US" altLang="zh-CN" b="1" dirty="0"/>
              <a:t>UCS</a:t>
            </a:r>
          </a:p>
          <a:p>
            <a:r>
              <a:rPr lang="en-US" altLang="zh-CN" b="1" dirty="0"/>
              <a:t>MESO</a:t>
            </a:r>
          </a:p>
          <a:p>
            <a:r>
              <a:rPr lang="en-US" altLang="zh-CN" b="1" dirty="0"/>
              <a:t>TGCT</a:t>
            </a:r>
          </a:p>
          <a:p>
            <a:r>
              <a:rPr lang="en-US" altLang="zh-CN" b="1" dirty="0"/>
              <a:t>ACC</a:t>
            </a:r>
          </a:p>
          <a:p>
            <a:r>
              <a:rPr lang="en-US" altLang="zh-CN" b="1" dirty="0"/>
              <a:t>DLBC</a:t>
            </a:r>
            <a:endParaRPr lang="zh-CN" altLang="en-US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B9F7029-ED58-CB09-05FF-A9B6A718EF6D}"/>
              </a:ext>
            </a:extLst>
          </p:cNvPr>
          <p:cNvCxnSpPr/>
          <p:nvPr/>
        </p:nvCxnSpPr>
        <p:spPr>
          <a:xfrm>
            <a:off x="9294920" y="3036163"/>
            <a:ext cx="0" cy="33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FC09B04-F1CB-4C64-4109-A71130F0A256}"/>
              </a:ext>
            </a:extLst>
          </p:cNvPr>
          <p:cNvSpPr txBox="1"/>
          <p:nvPr/>
        </p:nvSpPr>
        <p:spPr>
          <a:xfrm>
            <a:off x="9675628" y="6488668"/>
            <a:ext cx="291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</a:t>
            </a:r>
            <a:r>
              <a:rPr lang="zh-CN" altLang="en-US" b="1" dirty="0"/>
              <a:t>值计算方法</a:t>
            </a:r>
            <a:r>
              <a:rPr lang="zh-CN" altLang="en-US" dirty="0"/>
              <a:t>：</a:t>
            </a:r>
            <a:r>
              <a:rPr lang="en-US" altLang="zh-CN" dirty="0"/>
              <a:t>t</a:t>
            </a:r>
            <a:r>
              <a:rPr lang="zh-CN" altLang="en-US" dirty="0"/>
              <a:t>检验</a:t>
            </a:r>
          </a:p>
        </p:txBody>
      </p:sp>
    </p:spTree>
    <p:extLst>
      <p:ext uri="{BB962C8B-B14F-4D97-AF65-F5344CB8AC3E}">
        <p14:creationId xmlns:p14="http://schemas.microsoft.com/office/powerpoint/2010/main" val="171636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EEADC11-F220-C23C-DD4C-074D8B4DE74B}"/>
              </a:ext>
            </a:extLst>
          </p:cNvPr>
          <p:cNvSpPr txBox="1"/>
          <p:nvPr/>
        </p:nvSpPr>
        <p:spPr>
          <a:xfrm>
            <a:off x="10484022" y="5977786"/>
            <a:ext cx="1360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分组标准：</a:t>
            </a:r>
            <a:r>
              <a:rPr lang="zh-CN" altLang="en-US" dirty="0"/>
              <a:t>最佳截断点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D4B2C8D5-F3CB-FFEF-CF1C-4518A24E0CAE}"/>
              </a:ext>
            </a:extLst>
          </p:cNvPr>
          <p:cNvGrpSpPr/>
          <p:nvPr/>
        </p:nvGrpSpPr>
        <p:grpSpPr>
          <a:xfrm>
            <a:off x="422832" y="449422"/>
            <a:ext cx="4394111" cy="2799426"/>
            <a:chOff x="422832" y="449422"/>
            <a:chExt cx="4394111" cy="279942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51F5AA5-7890-05E8-AC7D-8B64670FA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0" t="11971" b="31763"/>
            <a:stretch/>
          </p:blipFill>
          <p:spPr>
            <a:xfrm>
              <a:off x="982144" y="815815"/>
              <a:ext cx="3038404" cy="2160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158CA0F-F0AE-DB46-2961-AE9FF58254E3}"/>
                </a:ext>
              </a:extLst>
            </p:cNvPr>
            <p:cNvSpPr txBox="1"/>
            <p:nvPr/>
          </p:nvSpPr>
          <p:spPr>
            <a:xfrm>
              <a:off x="998648" y="2910294"/>
              <a:ext cx="37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A51EF26-F3DC-1DC0-6723-0FA99318370B}"/>
                </a:ext>
              </a:extLst>
            </p:cNvPr>
            <p:cNvSpPr txBox="1"/>
            <p:nvPr/>
          </p:nvSpPr>
          <p:spPr>
            <a:xfrm>
              <a:off x="1501671" y="2910294"/>
              <a:ext cx="852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2C7902C-FCCB-7D51-DA24-DF6A10712B48}"/>
                </a:ext>
              </a:extLst>
            </p:cNvPr>
            <p:cNvSpPr txBox="1"/>
            <p:nvPr/>
          </p:nvSpPr>
          <p:spPr>
            <a:xfrm>
              <a:off x="2157639" y="29102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D26BC0-EBDE-2CDD-8694-AADF95C68E17}"/>
                </a:ext>
              </a:extLst>
            </p:cNvPr>
            <p:cNvSpPr txBox="1"/>
            <p:nvPr/>
          </p:nvSpPr>
          <p:spPr>
            <a:xfrm>
              <a:off x="2855714" y="2910294"/>
              <a:ext cx="710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62D0081-DBA1-2CBC-BBAF-E525EEB1462C}"/>
                </a:ext>
              </a:extLst>
            </p:cNvPr>
            <p:cNvSpPr txBox="1"/>
            <p:nvPr/>
          </p:nvSpPr>
          <p:spPr>
            <a:xfrm>
              <a:off x="3520212" y="2910294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4000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CE583A-FC38-E77D-3745-02328B437C80}"/>
                </a:ext>
              </a:extLst>
            </p:cNvPr>
            <p:cNvSpPr txBox="1"/>
            <p:nvPr/>
          </p:nvSpPr>
          <p:spPr>
            <a:xfrm>
              <a:off x="1270744" y="2359243"/>
              <a:ext cx="13609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P=0.0072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05CC762-2E50-A5D6-5521-147ED578CD34}"/>
                </a:ext>
              </a:extLst>
            </p:cNvPr>
            <p:cNvSpPr txBox="1"/>
            <p:nvPr/>
          </p:nvSpPr>
          <p:spPr>
            <a:xfrm>
              <a:off x="2314912" y="599327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high ( n=48 )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88DFE0B-7905-18A4-B6F7-2367C19AD421}"/>
                </a:ext>
              </a:extLst>
            </p:cNvPr>
            <p:cNvSpPr txBox="1"/>
            <p:nvPr/>
          </p:nvSpPr>
          <p:spPr>
            <a:xfrm>
              <a:off x="2314911" y="1076047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low ( n=430 )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22CE381-4EA7-A1FA-B5C3-AA1E0AEB5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1" t="5463" r="53941" b="90042"/>
            <a:stretch/>
          </p:blipFill>
          <p:spPr>
            <a:xfrm>
              <a:off x="2104222" y="678801"/>
              <a:ext cx="198506" cy="18615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54EFA80-FE6D-1367-194F-F7152AB59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57" t="6278" r="28613" b="90042"/>
            <a:stretch/>
          </p:blipFill>
          <p:spPr>
            <a:xfrm>
              <a:off x="2144767" y="1175421"/>
              <a:ext cx="147337" cy="152400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CCFC04A-6456-30C1-9F34-9C9C1A962B0E}"/>
                </a:ext>
              </a:extLst>
            </p:cNvPr>
            <p:cNvSpPr txBox="1"/>
            <p:nvPr/>
          </p:nvSpPr>
          <p:spPr>
            <a:xfrm>
              <a:off x="731993" y="449422"/>
              <a:ext cx="16976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TCGA-COAD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7EEC3CC-0273-EA72-48E3-FA2E7A2DE8EA}"/>
                </a:ext>
              </a:extLst>
            </p:cNvPr>
            <p:cNvSpPr txBox="1"/>
            <p:nvPr/>
          </p:nvSpPr>
          <p:spPr>
            <a:xfrm>
              <a:off x="590028" y="2685469"/>
              <a:ext cx="479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7D0F89C-CCD7-1188-35D0-7C975E46F279}"/>
                </a:ext>
              </a:extLst>
            </p:cNvPr>
            <p:cNvSpPr txBox="1"/>
            <p:nvPr/>
          </p:nvSpPr>
          <p:spPr>
            <a:xfrm>
              <a:off x="422832" y="2205499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0.25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90210DE-994F-99B3-9A7E-0A921DCC45DB}"/>
                </a:ext>
              </a:extLst>
            </p:cNvPr>
            <p:cNvSpPr txBox="1"/>
            <p:nvPr/>
          </p:nvSpPr>
          <p:spPr>
            <a:xfrm>
              <a:off x="422832" y="1725529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E146C5-2A4B-14DA-6531-5D0DE0F14557}"/>
                </a:ext>
              </a:extLst>
            </p:cNvPr>
            <p:cNvSpPr txBox="1"/>
            <p:nvPr/>
          </p:nvSpPr>
          <p:spPr>
            <a:xfrm>
              <a:off x="422832" y="1245559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0.75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A964270-0F9F-2CD1-EB7E-1AF2B5F7BD08}"/>
                </a:ext>
              </a:extLst>
            </p:cNvPr>
            <p:cNvSpPr txBox="1"/>
            <p:nvPr/>
          </p:nvSpPr>
          <p:spPr>
            <a:xfrm>
              <a:off x="422832" y="765589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7264877-1B6F-789E-0160-4BBA80BE2EAE}"/>
              </a:ext>
            </a:extLst>
          </p:cNvPr>
          <p:cNvGrpSpPr/>
          <p:nvPr/>
        </p:nvGrpSpPr>
        <p:grpSpPr>
          <a:xfrm>
            <a:off x="6713119" y="339351"/>
            <a:ext cx="4085983" cy="2854843"/>
            <a:chOff x="2586827" y="579281"/>
            <a:chExt cx="4085983" cy="285484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3DEA163-C409-D3CA-E143-DAB943C83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6" t="12235" b="31498"/>
            <a:stretch/>
          </p:blipFill>
          <p:spPr>
            <a:xfrm>
              <a:off x="3148114" y="1007542"/>
              <a:ext cx="3033323" cy="216000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770525-7F31-D69E-061A-A6B3A7CBF9E6}"/>
                </a:ext>
              </a:extLst>
            </p:cNvPr>
            <p:cNvSpPr txBox="1"/>
            <p:nvPr/>
          </p:nvSpPr>
          <p:spPr>
            <a:xfrm>
              <a:off x="4170779" y="997922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high ( n=171 )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C1F7E19-A705-011C-340B-43ADE1435424}"/>
                </a:ext>
              </a:extLst>
            </p:cNvPr>
            <p:cNvSpPr txBox="1"/>
            <p:nvPr/>
          </p:nvSpPr>
          <p:spPr>
            <a:xfrm>
              <a:off x="4170778" y="1474642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low ( n=359 )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D14A209-7D41-3F16-D85F-E868A13C0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1" t="5463" r="53941" b="90042"/>
            <a:stretch/>
          </p:blipFill>
          <p:spPr>
            <a:xfrm>
              <a:off x="3960089" y="1077396"/>
              <a:ext cx="198506" cy="18615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CAD7046-9211-2AE7-94D9-E6F81F3E2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57" t="6278" r="28613" b="90042"/>
            <a:stretch/>
          </p:blipFill>
          <p:spPr>
            <a:xfrm>
              <a:off x="4000634" y="1574016"/>
              <a:ext cx="147337" cy="152400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BA81A55-21F9-18EF-F386-F4A4D0AFA02F}"/>
                </a:ext>
              </a:extLst>
            </p:cNvPr>
            <p:cNvSpPr txBox="1"/>
            <p:nvPr/>
          </p:nvSpPr>
          <p:spPr>
            <a:xfrm>
              <a:off x="2816148" y="579281"/>
              <a:ext cx="15624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TCGA-LUAD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E9CF443-0286-7077-8786-4D7B85509B45}"/>
                </a:ext>
              </a:extLst>
            </p:cNvPr>
            <p:cNvSpPr txBox="1"/>
            <p:nvPr/>
          </p:nvSpPr>
          <p:spPr>
            <a:xfrm>
              <a:off x="3281279" y="2637597"/>
              <a:ext cx="1429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P=0.041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F433F4F-4CF8-DD1F-CE8B-939CCC4C093F}"/>
                </a:ext>
              </a:extLst>
            </p:cNvPr>
            <p:cNvSpPr txBox="1"/>
            <p:nvPr/>
          </p:nvSpPr>
          <p:spPr>
            <a:xfrm>
              <a:off x="3169327" y="3095570"/>
              <a:ext cx="37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7C040D0-A481-9E70-1D83-B087B0E5E868}"/>
                </a:ext>
              </a:extLst>
            </p:cNvPr>
            <p:cNvSpPr txBox="1"/>
            <p:nvPr/>
          </p:nvSpPr>
          <p:spPr>
            <a:xfrm>
              <a:off x="3680291" y="3095570"/>
              <a:ext cx="852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C5267C7-BEC5-7638-F145-1A7877C60F6D}"/>
                </a:ext>
              </a:extLst>
            </p:cNvPr>
            <p:cNvSpPr txBox="1"/>
            <p:nvPr/>
          </p:nvSpPr>
          <p:spPr>
            <a:xfrm>
              <a:off x="4328859" y="3095570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4000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B1DCBF3-7F0F-6E9A-ED6D-EA0E6755A70F}"/>
                </a:ext>
              </a:extLst>
            </p:cNvPr>
            <p:cNvSpPr txBox="1"/>
            <p:nvPr/>
          </p:nvSpPr>
          <p:spPr>
            <a:xfrm>
              <a:off x="5014792" y="3095570"/>
              <a:ext cx="710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6000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9CB3267-925F-1F24-CD64-832605C21007}"/>
                </a:ext>
              </a:extLst>
            </p:cNvPr>
            <p:cNvSpPr txBox="1"/>
            <p:nvPr/>
          </p:nvSpPr>
          <p:spPr>
            <a:xfrm>
              <a:off x="5675728" y="3095570"/>
              <a:ext cx="710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8000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5341271-A7E7-5FDA-4FAD-62A6CE800A5B}"/>
                </a:ext>
              </a:extLst>
            </p:cNvPr>
            <p:cNvSpPr txBox="1"/>
            <p:nvPr/>
          </p:nvSpPr>
          <p:spPr>
            <a:xfrm>
              <a:off x="2754023" y="2853041"/>
              <a:ext cx="479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F5A019B-D85F-25FE-268F-5BBD7594FC37}"/>
                </a:ext>
              </a:extLst>
            </p:cNvPr>
            <p:cNvSpPr txBox="1"/>
            <p:nvPr/>
          </p:nvSpPr>
          <p:spPr>
            <a:xfrm>
              <a:off x="2586827" y="2384259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0.25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7EA5EE2-1431-B5E4-AE8A-D0495AFF350E}"/>
                </a:ext>
              </a:extLst>
            </p:cNvPr>
            <p:cNvSpPr txBox="1"/>
            <p:nvPr/>
          </p:nvSpPr>
          <p:spPr>
            <a:xfrm>
              <a:off x="2586827" y="1915477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D47E303-9352-2D7D-4CFF-3D1FB241EFD7}"/>
                </a:ext>
              </a:extLst>
            </p:cNvPr>
            <p:cNvSpPr txBox="1"/>
            <p:nvPr/>
          </p:nvSpPr>
          <p:spPr>
            <a:xfrm>
              <a:off x="2586827" y="1446695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0.75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5D292FD-13C6-36AF-CB46-C8983904531B}"/>
                </a:ext>
              </a:extLst>
            </p:cNvPr>
            <p:cNvSpPr txBox="1"/>
            <p:nvPr/>
          </p:nvSpPr>
          <p:spPr>
            <a:xfrm>
              <a:off x="2586827" y="977913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FBF1779A-56A7-1C33-0488-5E4449195EB7}"/>
              </a:ext>
            </a:extLst>
          </p:cNvPr>
          <p:cNvGrpSpPr/>
          <p:nvPr/>
        </p:nvGrpSpPr>
        <p:grpSpPr>
          <a:xfrm>
            <a:off x="422832" y="3922202"/>
            <a:ext cx="4218039" cy="2842203"/>
            <a:chOff x="1544703" y="1535689"/>
            <a:chExt cx="4218039" cy="2842203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35F5BCC5-F058-361D-0034-BE4BFB98B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66" t="12500" b="31763"/>
            <a:stretch/>
          </p:blipFill>
          <p:spPr>
            <a:xfrm>
              <a:off x="2120511" y="1940058"/>
              <a:ext cx="3062141" cy="21600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C1F6903-AFAE-E2F7-46A9-37FFF20F6306}"/>
                </a:ext>
              </a:extLst>
            </p:cNvPr>
            <p:cNvSpPr txBox="1"/>
            <p:nvPr/>
          </p:nvSpPr>
          <p:spPr>
            <a:xfrm>
              <a:off x="2393073" y="3458154"/>
              <a:ext cx="15713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P=0.0018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F61FB23-87B0-07F1-B159-98CB664D0FB6}"/>
                </a:ext>
              </a:extLst>
            </p:cNvPr>
            <p:cNvSpPr txBox="1"/>
            <p:nvPr/>
          </p:nvSpPr>
          <p:spPr>
            <a:xfrm>
              <a:off x="3260711" y="1933523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high ( n=278 )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E42357B4-5DE0-C550-BA02-45530845AA6C}"/>
                </a:ext>
              </a:extLst>
            </p:cNvPr>
            <p:cNvSpPr txBox="1"/>
            <p:nvPr/>
          </p:nvSpPr>
          <p:spPr>
            <a:xfrm>
              <a:off x="3260710" y="2410243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low ( n=218 )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4E4F0A3C-0859-1C6A-88D0-874B9FEBC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1" t="5463" r="53941" b="90042"/>
            <a:stretch/>
          </p:blipFill>
          <p:spPr>
            <a:xfrm>
              <a:off x="3050021" y="2012997"/>
              <a:ext cx="198506" cy="186159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3432DAB9-A706-9E1D-8164-655E9AA3D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57" t="6278" r="28613" b="90042"/>
            <a:stretch/>
          </p:blipFill>
          <p:spPr>
            <a:xfrm>
              <a:off x="3090566" y="2509617"/>
              <a:ext cx="147337" cy="152400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CEC742A0-4B90-EE65-F6E7-1A791CA95468}"/>
                </a:ext>
              </a:extLst>
            </p:cNvPr>
            <p:cNvSpPr txBox="1"/>
            <p:nvPr/>
          </p:nvSpPr>
          <p:spPr>
            <a:xfrm>
              <a:off x="1867998" y="1535689"/>
              <a:ext cx="20152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TCGA-LUSC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A4272F8-F7C4-ACAE-EDE3-B5E74C59C554}"/>
                </a:ext>
              </a:extLst>
            </p:cNvPr>
            <p:cNvSpPr txBox="1"/>
            <p:nvPr/>
          </p:nvSpPr>
          <p:spPr>
            <a:xfrm>
              <a:off x="2120511" y="4039338"/>
              <a:ext cx="37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D992DB5-F235-93BA-4DB5-96572A494A9A}"/>
                </a:ext>
              </a:extLst>
            </p:cNvPr>
            <p:cNvSpPr txBox="1"/>
            <p:nvPr/>
          </p:nvSpPr>
          <p:spPr>
            <a:xfrm>
              <a:off x="2455217" y="4039338"/>
              <a:ext cx="852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BB93F19-F7EB-198C-7816-007C40469606}"/>
                </a:ext>
              </a:extLst>
            </p:cNvPr>
            <p:cNvSpPr txBox="1"/>
            <p:nvPr/>
          </p:nvSpPr>
          <p:spPr>
            <a:xfrm>
              <a:off x="3050021" y="4039338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8CAFA3CE-D331-0A68-A6C0-54FAB290832B}"/>
                </a:ext>
              </a:extLst>
            </p:cNvPr>
            <p:cNvSpPr txBox="1"/>
            <p:nvPr/>
          </p:nvSpPr>
          <p:spPr>
            <a:xfrm>
              <a:off x="3609314" y="4039338"/>
              <a:ext cx="710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B841DD6-BA73-15CF-BD4F-19F46FC4C49D}"/>
                </a:ext>
              </a:extLst>
            </p:cNvPr>
            <p:cNvSpPr txBox="1"/>
            <p:nvPr/>
          </p:nvSpPr>
          <p:spPr>
            <a:xfrm>
              <a:off x="4164168" y="4039338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4000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217C23C-4097-3823-8551-8DD8D13F7AD5}"/>
                </a:ext>
              </a:extLst>
            </p:cNvPr>
            <p:cNvSpPr txBox="1"/>
            <p:nvPr/>
          </p:nvSpPr>
          <p:spPr>
            <a:xfrm>
              <a:off x="4723461" y="4039338"/>
              <a:ext cx="710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5000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2BF8397F-90C6-62E8-48CF-6AFEA136335D}"/>
                </a:ext>
              </a:extLst>
            </p:cNvPr>
            <p:cNvSpPr txBox="1"/>
            <p:nvPr/>
          </p:nvSpPr>
          <p:spPr>
            <a:xfrm>
              <a:off x="1711899" y="3814538"/>
              <a:ext cx="479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EABBD03-1D67-C40E-916C-DF5C85105E31}"/>
                </a:ext>
              </a:extLst>
            </p:cNvPr>
            <p:cNvSpPr txBox="1"/>
            <p:nvPr/>
          </p:nvSpPr>
          <p:spPr>
            <a:xfrm>
              <a:off x="1544703" y="3345756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0.25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19D4F4A-270B-5999-7703-63C2186E6B37}"/>
                </a:ext>
              </a:extLst>
            </p:cNvPr>
            <p:cNvSpPr txBox="1"/>
            <p:nvPr/>
          </p:nvSpPr>
          <p:spPr>
            <a:xfrm>
              <a:off x="1544703" y="2876974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1AA1EEE-ADB1-923F-9EA3-2084188A164A}"/>
                </a:ext>
              </a:extLst>
            </p:cNvPr>
            <p:cNvSpPr txBox="1"/>
            <p:nvPr/>
          </p:nvSpPr>
          <p:spPr>
            <a:xfrm>
              <a:off x="1544703" y="2390436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0.75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550F667-F162-4611-AFCF-45D54E1F1438}"/>
                </a:ext>
              </a:extLst>
            </p:cNvPr>
            <p:cNvSpPr txBox="1"/>
            <p:nvPr/>
          </p:nvSpPr>
          <p:spPr>
            <a:xfrm>
              <a:off x="1544703" y="1912776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279F9C3-0622-9334-2665-64DC36E721AE}"/>
              </a:ext>
            </a:extLst>
          </p:cNvPr>
          <p:cNvGrpSpPr/>
          <p:nvPr/>
        </p:nvGrpSpPr>
        <p:grpSpPr>
          <a:xfrm>
            <a:off x="6585460" y="3582296"/>
            <a:ext cx="4255622" cy="2928372"/>
            <a:chOff x="2861072" y="1040056"/>
            <a:chExt cx="4255622" cy="2928372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E9021F20-9A0A-FB17-12F8-22F50951C6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9" t="12026" b="31535"/>
            <a:stretch/>
          </p:blipFill>
          <p:spPr>
            <a:xfrm>
              <a:off x="3427209" y="1506737"/>
              <a:ext cx="3023049" cy="2160000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78EDBFA-B3F0-7DA0-D8CA-4D6752F9F349}"/>
                </a:ext>
              </a:extLst>
            </p:cNvPr>
            <p:cNvSpPr txBox="1"/>
            <p:nvPr/>
          </p:nvSpPr>
          <p:spPr>
            <a:xfrm>
              <a:off x="3613640" y="3328183"/>
              <a:ext cx="1260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P=0.00019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E5E60544-1647-7820-2BBF-087283895B7E}"/>
                </a:ext>
              </a:extLst>
            </p:cNvPr>
            <p:cNvSpPr txBox="1"/>
            <p:nvPr/>
          </p:nvSpPr>
          <p:spPr>
            <a:xfrm>
              <a:off x="3435658" y="3613210"/>
              <a:ext cx="37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D9AD274-C314-6B27-131D-C4BFACECFE07}"/>
                </a:ext>
              </a:extLst>
            </p:cNvPr>
            <p:cNvSpPr txBox="1"/>
            <p:nvPr/>
          </p:nvSpPr>
          <p:spPr>
            <a:xfrm>
              <a:off x="4151292" y="3602622"/>
              <a:ext cx="852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796FF24-C9F5-1327-0727-33341F6A3B5E}"/>
                </a:ext>
              </a:extLst>
            </p:cNvPr>
            <p:cNvSpPr txBox="1"/>
            <p:nvPr/>
          </p:nvSpPr>
          <p:spPr>
            <a:xfrm>
              <a:off x="5088383" y="3611706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E235423-1C57-98C4-C64F-2C792764E9CF}"/>
                </a:ext>
              </a:extLst>
            </p:cNvPr>
            <p:cNvSpPr txBox="1"/>
            <p:nvPr/>
          </p:nvSpPr>
          <p:spPr>
            <a:xfrm>
              <a:off x="5981088" y="3629874"/>
              <a:ext cx="710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3000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1722C4B-801D-6683-6D4A-1C6D27A2C491}"/>
                </a:ext>
              </a:extLst>
            </p:cNvPr>
            <p:cNvSpPr txBox="1"/>
            <p:nvPr/>
          </p:nvSpPr>
          <p:spPr>
            <a:xfrm>
              <a:off x="3182541" y="1040056"/>
              <a:ext cx="1686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TCGA-PAAD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9459590-A32B-32A7-C835-9974B03AEA9B}"/>
                </a:ext>
              </a:extLst>
            </p:cNvPr>
            <p:cNvSpPr txBox="1"/>
            <p:nvPr/>
          </p:nvSpPr>
          <p:spPr>
            <a:xfrm>
              <a:off x="3028268" y="3382050"/>
              <a:ext cx="479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B6A628FD-C03A-EE65-5EC7-868EB7EEC3D6}"/>
                </a:ext>
              </a:extLst>
            </p:cNvPr>
            <p:cNvSpPr txBox="1"/>
            <p:nvPr/>
          </p:nvSpPr>
          <p:spPr>
            <a:xfrm>
              <a:off x="2861072" y="2902113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0.25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D537F95-B55E-42B4-4D54-10F5AB17A5DE}"/>
                </a:ext>
              </a:extLst>
            </p:cNvPr>
            <p:cNvSpPr txBox="1"/>
            <p:nvPr/>
          </p:nvSpPr>
          <p:spPr>
            <a:xfrm>
              <a:off x="2861072" y="2422176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D2BF341A-83CD-B789-DE09-04CD2AA19461}"/>
                </a:ext>
              </a:extLst>
            </p:cNvPr>
            <p:cNvSpPr txBox="1"/>
            <p:nvPr/>
          </p:nvSpPr>
          <p:spPr>
            <a:xfrm>
              <a:off x="2861072" y="1942239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0.75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D3D7BBC-B89C-490F-B960-274C27B3F2D9}"/>
                </a:ext>
              </a:extLst>
            </p:cNvPr>
            <p:cNvSpPr txBox="1"/>
            <p:nvPr/>
          </p:nvSpPr>
          <p:spPr>
            <a:xfrm>
              <a:off x="2861072" y="1462302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4BDBAA25-9C77-B749-E44A-D67DD32AA170}"/>
                </a:ext>
              </a:extLst>
            </p:cNvPr>
            <p:cNvSpPr txBox="1"/>
            <p:nvPr/>
          </p:nvSpPr>
          <p:spPr>
            <a:xfrm>
              <a:off x="4614663" y="1610381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high ( n=36 )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EEB771F-B7B5-85B3-4AA5-C3F74A6B91EF}"/>
                </a:ext>
              </a:extLst>
            </p:cNvPr>
            <p:cNvSpPr txBox="1"/>
            <p:nvPr/>
          </p:nvSpPr>
          <p:spPr>
            <a:xfrm>
              <a:off x="4614662" y="2087101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low ( n=142 )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E24E0E46-DD83-54A3-F466-CA4C6C4EB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1" t="5463" r="53941" b="90042"/>
            <a:stretch/>
          </p:blipFill>
          <p:spPr>
            <a:xfrm>
              <a:off x="4403973" y="1689855"/>
              <a:ext cx="198506" cy="186159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D23B11A3-C0BA-296E-9C34-2C47BE495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57" t="6278" r="28613" b="90042"/>
            <a:stretch/>
          </p:blipFill>
          <p:spPr>
            <a:xfrm>
              <a:off x="4444518" y="2186475"/>
              <a:ext cx="147337" cy="152400"/>
            </a:xfrm>
            <a:prstGeom prst="rect">
              <a:avLst/>
            </a:prstGeom>
          </p:spPr>
        </p:pic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5A459C48-3724-D39E-EB24-EF221679B062}"/>
              </a:ext>
            </a:extLst>
          </p:cNvPr>
          <p:cNvSpPr txBox="1"/>
          <p:nvPr/>
        </p:nvSpPr>
        <p:spPr>
          <a:xfrm>
            <a:off x="-2809" y="14275"/>
            <a:ext cx="158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可改字版本</a:t>
            </a:r>
          </a:p>
        </p:txBody>
      </p:sp>
    </p:spTree>
    <p:extLst>
      <p:ext uri="{BB962C8B-B14F-4D97-AF65-F5344CB8AC3E}">
        <p14:creationId xmlns:p14="http://schemas.microsoft.com/office/powerpoint/2010/main" val="288008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5266BFCE-2177-9BBB-F125-B5784A33AD81}"/>
              </a:ext>
            </a:extLst>
          </p:cNvPr>
          <p:cNvGrpSpPr/>
          <p:nvPr/>
        </p:nvGrpSpPr>
        <p:grpSpPr>
          <a:xfrm>
            <a:off x="411032" y="269765"/>
            <a:ext cx="4211037" cy="3430516"/>
            <a:chOff x="3012189" y="385175"/>
            <a:chExt cx="4211037" cy="343051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512EFD3-999B-98B4-6392-3395BEE1F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48" t="12290" b="31840"/>
            <a:stretch/>
          </p:blipFill>
          <p:spPr>
            <a:xfrm>
              <a:off x="3595050" y="1384918"/>
              <a:ext cx="3060064" cy="2160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DDF0270-8B1C-E9FF-AADD-08DDA1EC5460}"/>
                </a:ext>
              </a:extLst>
            </p:cNvPr>
            <p:cNvSpPr txBox="1"/>
            <p:nvPr/>
          </p:nvSpPr>
          <p:spPr>
            <a:xfrm>
              <a:off x="6180763" y="3477137"/>
              <a:ext cx="710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8000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31ADFE4-4280-99D6-4618-18DE064FA863}"/>
                </a:ext>
              </a:extLst>
            </p:cNvPr>
            <p:cNvSpPr txBox="1"/>
            <p:nvPr/>
          </p:nvSpPr>
          <p:spPr>
            <a:xfrm>
              <a:off x="3920735" y="2716878"/>
              <a:ext cx="1260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P=0.0023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902F6E4-A528-0714-B0EE-8D99FE08DDCA}"/>
                </a:ext>
              </a:extLst>
            </p:cNvPr>
            <p:cNvSpPr txBox="1"/>
            <p:nvPr/>
          </p:nvSpPr>
          <p:spPr>
            <a:xfrm>
              <a:off x="3438324" y="385175"/>
              <a:ext cx="1686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TCGA-BRCA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F96221-0BAE-744B-74DA-5FCD419EFDEB}"/>
                </a:ext>
              </a:extLst>
            </p:cNvPr>
            <p:cNvSpPr txBox="1"/>
            <p:nvPr/>
          </p:nvSpPr>
          <p:spPr>
            <a:xfrm>
              <a:off x="4721195" y="848512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high ( n=793 )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9668A89-755E-2973-26A2-277503E35EFC}"/>
                </a:ext>
              </a:extLst>
            </p:cNvPr>
            <p:cNvSpPr txBox="1"/>
            <p:nvPr/>
          </p:nvSpPr>
          <p:spPr>
            <a:xfrm>
              <a:off x="4721194" y="1325232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low ( n=314 )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DFE578C-04E7-971B-9561-BAE0A62BD4D1}"/>
                </a:ext>
              </a:extLst>
            </p:cNvPr>
            <p:cNvSpPr txBox="1"/>
            <p:nvPr/>
          </p:nvSpPr>
          <p:spPr>
            <a:xfrm>
              <a:off x="3623872" y="3477137"/>
              <a:ext cx="37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F34A3EC-DA87-31AC-28D7-11575E8EDB96}"/>
                </a:ext>
              </a:extLst>
            </p:cNvPr>
            <p:cNvSpPr txBox="1"/>
            <p:nvPr/>
          </p:nvSpPr>
          <p:spPr>
            <a:xfrm>
              <a:off x="4124921" y="3477137"/>
              <a:ext cx="852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D977243-DB40-4CD5-7790-60EAFDDE516D}"/>
                </a:ext>
              </a:extLst>
            </p:cNvPr>
            <p:cNvSpPr txBox="1"/>
            <p:nvPr/>
          </p:nvSpPr>
          <p:spPr>
            <a:xfrm>
              <a:off x="4844113" y="3477137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4000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1936042-2007-7331-3A2F-D366AEA0D63D}"/>
                </a:ext>
              </a:extLst>
            </p:cNvPr>
            <p:cNvSpPr txBox="1"/>
            <p:nvPr/>
          </p:nvSpPr>
          <p:spPr>
            <a:xfrm>
              <a:off x="5537175" y="3477137"/>
              <a:ext cx="710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6000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90CAFBA-915F-9091-92E1-B05A1CF2B369}"/>
                </a:ext>
              </a:extLst>
            </p:cNvPr>
            <p:cNvSpPr txBox="1"/>
            <p:nvPr/>
          </p:nvSpPr>
          <p:spPr>
            <a:xfrm>
              <a:off x="3179385" y="3257322"/>
              <a:ext cx="479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6A1E5DE-71C9-E8B4-6C42-81A0A17E81AC}"/>
                </a:ext>
              </a:extLst>
            </p:cNvPr>
            <p:cNvSpPr txBox="1"/>
            <p:nvPr/>
          </p:nvSpPr>
          <p:spPr>
            <a:xfrm>
              <a:off x="3012189" y="2776950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0.25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7297987-0838-A084-8DF0-49111F358F82}"/>
                </a:ext>
              </a:extLst>
            </p:cNvPr>
            <p:cNvSpPr txBox="1"/>
            <p:nvPr/>
          </p:nvSpPr>
          <p:spPr>
            <a:xfrm>
              <a:off x="3012189" y="2296577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88292A0-9F6A-8BB0-6EFE-4564A194D337}"/>
                </a:ext>
              </a:extLst>
            </p:cNvPr>
            <p:cNvSpPr txBox="1"/>
            <p:nvPr/>
          </p:nvSpPr>
          <p:spPr>
            <a:xfrm>
              <a:off x="3012189" y="1816204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0.75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BB7C2E4-8017-B80B-31D7-86D6B11A0C21}"/>
                </a:ext>
              </a:extLst>
            </p:cNvPr>
            <p:cNvSpPr txBox="1"/>
            <p:nvPr/>
          </p:nvSpPr>
          <p:spPr>
            <a:xfrm>
              <a:off x="3012189" y="1335831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E690EB9-292E-68D0-D906-2807E135B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1" t="5463" r="53941" b="90042"/>
            <a:stretch/>
          </p:blipFill>
          <p:spPr>
            <a:xfrm>
              <a:off x="4510505" y="927986"/>
              <a:ext cx="198506" cy="18615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C328A47-2918-5489-504C-C16306EA2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57" t="6278" r="28613" b="90042"/>
            <a:stretch/>
          </p:blipFill>
          <p:spPr>
            <a:xfrm>
              <a:off x="4551050" y="1424606"/>
              <a:ext cx="147337" cy="152400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47E8114-37D9-EF2A-904A-71C4ADB879DA}"/>
              </a:ext>
            </a:extLst>
          </p:cNvPr>
          <p:cNvGrpSpPr/>
          <p:nvPr/>
        </p:nvGrpSpPr>
        <p:grpSpPr>
          <a:xfrm>
            <a:off x="5917292" y="460849"/>
            <a:ext cx="4031752" cy="3239432"/>
            <a:chOff x="3136477" y="905047"/>
            <a:chExt cx="4031752" cy="3239432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579B013-4D16-4F17-530F-BB278BD46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50" t="11923" b="31263"/>
            <a:stretch/>
          </p:blipFill>
          <p:spPr>
            <a:xfrm>
              <a:off x="3752977" y="1696109"/>
              <a:ext cx="2574523" cy="2160000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6E842FF-3F41-E004-0D1A-062D602CE266}"/>
                </a:ext>
              </a:extLst>
            </p:cNvPr>
            <p:cNvSpPr txBox="1"/>
            <p:nvPr/>
          </p:nvSpPr>
          <p:spPr>
            <a:xfrm>
              <a:off x="3543370" y="905047"/>
              <a:ext cx="1686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TCGA-CESC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FFA721D-A743-C5FC-7DE9-E5E4C4BD93B2}"/>
                </a:ext>
              </a:extLst>
            </p:cNvPr>
            <p:cNvSpPr txBox="1"/>
            <p:nvPr/>
          </p:nvSpPr>
          <p:spPr>
            <a:xfrm>
              <a:off x="4533531" y="3259723"/>
              <a:ext cx="1562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P=0.13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A8C23A9-F39C-052B-BF01-EAC7FCC2A209}"/>
                </a:ext>
              </a:extLst>
            </p:cNvPr>
            <p:cNvSpPr txBox="1"/>
            <p:nvPr/>
          </p:nvSpPr>
          <p:spPr>
            <a:xfrm>
              <a:off x="4666198" y="1479778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high ( n=167 )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53607AE-4282-2346-6396-A594CE01967B}"/>
                </a:ext>
              </a:extLst>
            </p:cNvPr>
            <p:cNvSpPr txBox="1"/>
            <p:nvPr/>
          </p:nvSpPr>
          <p:spPr>
            <a:xfrm>
              <a:off x="4666197" y="1956498"/>
              <a:ext cx="2502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USP39 low ( n=137 )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859FEC9-E40B-3863-9920-15DB6D63928C}"/>
                </a:ext>
              </a:extLst>
            </p:cNvPr>
            <p:cNvSpPr txBox="1"/>
            <p:nvPr/>
          </p:nvSpPr>
          <p:spPr>
            <a:xfrm>
              <a:off x="3752977" y="3805925"/>
              <a:ext cx="372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16835D8-11C4-44E0-3DA6-C0D65FE2D080}"/>
                </a:ext>
              </a:extLst>
            </p:cNvPr>
            <p:cNvSpPr txBox="1"/>
            <p:nvPr/>
          </p:nvSpPr>
          <p:spPr>
            <a:xfrm>
              <a:off x="4371943" y="3805925"/>
              <a:ext cx="852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2000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537E08E-D880-D2AA-5287-24AF08A17C99}"/>
                </a:ext>
              </a:extLst>
            </p:cNvPr>
            <p:cNvSpPr txBox="1"/>
            <p:nvPr/>
          </p:nvSpPr>
          <p:spPr>
            <a:xfrm>
              <a:off x="5128024" y="3805925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4000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AB3B265-8256-246A-E7E4-05DAF04C154A}"/>
                </a:ext>
              </a:extLst>
            </p:cNvPr>
            <p:cNvSpPr txBox="1"/>
            <p:nvPr/>
          </p:nvSpPr>
          <p:spPr>
            <a:xfrm>
              <a:off x="5917212" y="3805925"/>
              <a:ext cx="710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6000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BE455FEB-A7E6-06CF-C82A-FD3622122203}"/>
                </a:ext>
              </a:extLst>
            </p:cNvPr>
            <p:cNvSpPr txBox="1"/>
            <p:nvPr/>
          </p:nvSpPr>
          <p:spPr>
            <a:xfrm>
              <a:off x="3303673" y="3553542"/>
              <a:ext cx="479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0C78719-95E9-701F-824B-70651F005CD8}"/>
                </a:ext>
              </a:extLst>
            </p:cNvPr>
            <p:cNvSpPr txBox="1"/>
            <p:nvPr/>
          </p:nvSpPr>
          <p:spPr>
            <a:xfrm>
              <a:off x="3136477" y="3069316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0.25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2CDE4A3-1A62-D962-9217-96B0A6FE966D}"/>
                </a:ext>
              </a:extLst>
            </p:cNvPr>
            <p:cNvSpPr txBox="1"/>
            <p:nvPr/>
          </p:nvSpPr>
          <p:spPr>
            <a:xfrm>
              <a:off x="3136477" y="2585089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B1FB17B-2F8E-52A0-CF06-73F496DAB895}"/>
                </a:ext>
              </a:extLst>
            </p:cNvPr>
            <p:cNvSpPr txBox="1"/>
            <p:nvPr/>
          </p:nvSpPr>
          <p:spPr>
            <a:xfrm>
              <a:off x="3136477" y="2100862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0.75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3A4E65B-6988-A1D0-91A2-C4C9B131ABA1}"/>
                </a:ext>
              </a:extLst>
            </p:cNvPr>
            <p:cNvSpPr txBox="1"/>
            <p:nvPr/>
          </p:nvSpPr>
          <p:spPr>
            <a:xfrm>
              <a:off x="3136477" y="1616635"/>
              <a:ext cx="646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43E9843-2586-8280-A7A2-460A6ED24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1" t="5463" r="53941" b="90042"/>
            <a:stretch/>
          </p:blipFill>
          <p:spPr>
            <a:xfrm>
              <a:off x="4455508" y="1559252"/>
              <a:ext cx="198506" cy="186159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E81FBF89-07D5-C61F-55C1-C558B114C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57" t="6278" r="28613" b="90042"/>
            <a:stretch/>
          </p:blipFill>
          <p:spPr>
            <a:xfrm>
              <a:off x="4496053" y="2055872"/>
              <a:ext cx="147337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628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45F6EF-1E66-FF23-59CC-D83FEB00E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499" y="3508427"/>
            <a:ext cx="3272727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6DECCF-42A3-9543-2DFC-9AFC9E643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14" y="3508427"/>
            <a:ext cx="3272727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0DE93C-312C-83B6-2F28-34C790E5B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9" y="3508427"/>
            <a:ext cx="3272727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F7D47F-383D-45EC-5FE8-1CF808EEA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89" y="369156"/>
            <a:ext cx="3272727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043745-CE13-3921-88DD-0D78EE0AF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56" y="224492"/>
            <a:ext cx="3272727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EE3EEE-B34A-03F5-4BED-1D5F6BE71E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9" y="224492"/>
            <a:ext cx="3272727" cy="288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3B9B752-1EEB-07FA-4197-24AABF02B550}"/>
              </a:ext>
            </a:extLst>
          </p:cNvPr>
          <p:cNvSpPr txBox="1"/>
          <p:nvPr/>
        </p:nvSpPr>
        <p:spPr>
          <a:xfrm>
            <a:off x="88777" y="79899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原图</a:t>
            </a:r>
          </a:p>
        </p:txBody>
      </p:sp>
    </p:spTree>
    <p:extLst>
      <p:ext uri="{BB962C8B-B14F-4D97-AF65-F5344CB8AC3E}">
        <p14:creationId xmlns:p14="http://schemas.microsoft.com/office/powerpoint/2010/main" val="853934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E33570-75AE-02F5-CCE8-8FDEFA617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803" y="3429000"/>
            <a:ext cx="3272727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253FF8-DDE8-24AA-4B41-844BD45F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67" y="3511851"/>
            <a:ext cx="3272727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8FF0B8-CE71-AA40-78AF-589643125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4" y="3511851"/>
            <a:ext cx="3272727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9744B9-0C7E-5E5D-EA0A-B533EC629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185" y="244869"/>
            <a:ext cx="3272727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180AC1-F00B-72A3-822A-5D9F457B88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11" y="164969"/>
            <a:ext cx="3272727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013085-6AE3-5A4E-F806-8FA23B302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969"/>
            <a:ext cx="32727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4D9650-44DF-71F2-C9A8-A3CC7CDA6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70" y="3578505"/>
            <a:ext cx="3272727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A4EA2F-C8F0-EB41-1B8B-CCCCDF841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69" y="3476268"/>
            <a:ext cx="3272727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969504-5AA6-4AE4-2340-18146D6E2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" y="3476268"/>
            <a:ext cx="3272727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815574-BFDA-5732-3EB1-700B48D12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70" y="220231"/>
            <a:ext cx="3272727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AAD6DF-5A39-BAC4-A599-6E7786255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08" y="220231"/>
            <a:ext cx="3272727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E3B5AB-FB60-02A4-7F61-73771229A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727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3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C82FEE-55B3-A15E-2F28-983B1D38B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990" y="3688744"/>
            <a:ext cx="3272727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71FFD4-E11A-8BE8-58B2-6E674DDA4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19" y="3784510"/>
            <a:ext cx="3272727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47381A-453E-6997-DD9F-63773F547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50" y="3822570"/>
            <a:ext cx="3272727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6CDE19-DAC6-B80E-B53D-CD1ED9943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638" y="289257"/>
            <a:ext cx="3272727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03844E-44A0-CB74-6447-ED7BB594E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19" y="289257"/>
            <a:ext cx="3272727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838CEA-CB09-0A83-BD10-0B39363F1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257"/>
            <a:ext cx="32727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6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9450B6-AB60-0471-5B5D-E92700D4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579" y="3608845"/>
            <a:ext cx="3272727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7CFF25-789E-8358-040A-716479144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05" y="3670990"/>
            <a:ext cx="3272727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C6451C-9C23-4B93-E839-8AA36B217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0" y="3479717"/>
            <a:ext cx="3272727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A961E4-D89D-5E82-FA71-DE3945092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579" y="307011"/>
            <a:ext cx="3272727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0E44E0-5F03-F6BB-5A98-E110FE511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50" y="307011"/>
            <a:ext cx="3272727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07CD02-3417-7F78-BE54-92FE05CE85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0" y="173848"/>
            <a:ext cx="327272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E1E607F-260A-0867-61E1-EA26AC74F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1" t="5971" r="35995" b="8811"/>
          <a:stretch/>
        </p:blipFill>
        <p:spPr>
          <a:xfrm>
            <a:off x="6428139" y="2272895"/>
            <a:ext cx="1660250" cy="24542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C7DC3B-90DE-7BD3-ED06-B4EAE6E0D7D1}"/>
              </a:ext>
            </a:extLst>
          </p:cNvPr>
          <p:cNvSpPr txBox="1"/>
          <p:nvPr/>
        </p:nvSpPr>
        <p:spPr>
          <a:xfrm>
            <a:off x="606129" y="1813762"/>
            <a:ext cx="2938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TCGA-COAD (N=T=41)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79F2EE-6B73-1185-BEF2-B47F0F8E7B27}"/>
              </a:ext>
            </a:extLst>
          </p:cNvPr>
          <p:cNvSpPr txBox="1"/>
          <p:nvPr/>
        </p:nvSpPr>
        <p:spPr>
          <a:xfrm>
            <a:off x="3505764" y="1813762"/>
            <a:ext cx="2590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TCGA-BRCA (N=T=98)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2527BB-56EC-07E0-C05A-85F92D059AC2}"/>
              </a:ext>
            </a:extLst>
          </p:cNvPr>
          <p:cNvSpPr txBox="1"/>
          <p:nvPr/>
        </p:nvSpPr>
        <p:spPr>
          <a:xfrm>
            <a:off x="6290932" y="1813762"/>
            <a:ext cx="2590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TCGA-LUSC (N=T=50)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18A35A6-F6F2-8CC0-FF98-72E55B39CB83}"/>
              </a:ext>
            </a:extLst>
          </p:cNvPr>
          <p:cNvSpPr txBox="1"/>
          <p:nvPr/>
        </p:nvSpPr>
        <p:spPr>
          <a:xfrm>
            <a:off x="9538490" y="1813762"/>
            <a:ext cx="3012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TCGA-LUAD (N=T=57)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C1E143-44C2-F80C-AA9F-7038AD016F96}"/>
              </a:ext>
            </a:extLst>
          </p:cNvPr>
          <p:cNvSpPr txBox="1"/>
          <p:nvPr/>
        </p:nvSpPr>
        <p:spPr>
          <a:xfrm rot="16200000">
            <a:off x="-403732" y="3399022"/>
            <a:ext cx="141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USP39_TPM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47A1AE2-77E9-6738-093A-3E753F5DF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8" t="48049" r="29279" b="48478"/>
          <a:stretch/>
        </p:blipFill>
        <p:spPr>
          <a:xfrm>
            <a:off x="619980" y="4906560"/>
            <a:ext cx="148193" cy="1000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A99A66E-0588-2874-6FE7-1312F652E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98" t="51549" r="29713" b="44730"/>
          <a:stretch/>
        </p:blipFill>
        <p:spPr>
          <a:xfrm>
            <a:off x="628185" y="5264164"/>
            <a:ext cx="126206" cy="10715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B411F44-B8DE-3052-D670-AEBB25051D03}"/>
              </a:ext>
            </a:extLst>
          </p:cNvPr>
          <p:cNvSpPr txBox="1"/>
          <p:nvPr/>
        </p:nvSpPr>
        <p:spPr>
          <a:xfrm>
            <a:off x="327128" y="4214119"/>
            <a:ext cx="453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D5253B-0769-BCA0-773D-EB82B850E6C9}"/>
              </a:ext>
            </a:extLst>
          </p:cNvPr>
          <p:cNvSpPr txBox="1"/>
          <p:nvPr/>
        </p:nvSpPr>
        <p:spPr>
          <a:xfrm>
            <a:off x="249397" y="3500027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6D2E5F-E76A-6855-EDCF-AEEC5386C078}"/>
              </a:ext>
            </a:extLst>
          </p:cNvPr>
          <p:cNvSpPr txBox="1"/>
          <p:nvPr/>
        </p:nvSpPr>
        <p:spPr>
          <a:xfrm>
            <a:off x="249397" y="2785935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75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BBB4F0E-12DF-3A85-4568-A250DECF8DD6}"/>
              </a:ext>
            </a:extLst>
          </p:cNvPr>
          <p:cNvSpPr txBox="1"/>
          <p:nvPr/>
        </p:nvSpPr>
        <p:spPr>
          <a:xfrm>
            <a:off x="767632" y="4792446"/>
            <a:ext cx="2707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Solid Tissue Normal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14E254D-4938-52F1-3995-979450883C9C}"/>
              </a:ext>
            </a:extLst>
          </p:cNvPr>
          <p:cNvSpPr txBox="1"/>
          <p:nvPr/>
        </p:nvSpPr>
        <p:spPr>
          <a:xfrm>
            <a:off x="767091" y="5140970"/>
            <a:ext cx="237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Primary Tumor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65B9884-72D4-A2AD-BE10-C05CDB9790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t="5799" r="35107" b="8983"/>
          <a:stretch/>
        </p:blipFill>
        <p:spPr>
          <a:xfrm>
            <a:off x="688755" y="2272895"/>
            <a:ext cx="1747465" cy="24542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0EDC950-ED8B-51F7-84A6-9836BDF310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t="5962" r="35891" b="8820"/>
          <a:stretch/>
        </p:blipFill>
        <p:spPr>
          <a:xfrm>
            <a:off x="3611127" y="2272895"/>
            <a:ext cx="1678438" cy="245427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9D026D4-E419-6ACF-2425-D38759F21800}"/>
              </a:ext>
            </a:extLst>
          </p:cNvPr>
          <p:cNvSpPr txBox="1"/>
          <p:nvPr/>
        </p:nvSpPr>
        <p:spPr>
          <a:xfrm rot="16200000">
            <a:off x="2272704" y="3235292"/>
            <a:ext cx="141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USP39_TPM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193022D-ACBB-3C07-3202-EA5C69417F1E}"/>
              </a:ext>
            </a:extLst>
          </p:cNvPr>
          <p:cNvSpPr txBox="1"/>
          <p:nvPr/>
        </p:nvSpPr>
        <p:spPr>
          <a:xfrm>
            <a:off x="3119988" y="3685846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CD58A6-CC5F-19D2-25A9-2560BCD4459D}"/>
              </a:ext>
            </a:extLst>
          </p:cNvPr>
          <p:cNvSpPr txBox="1"/>
          <p:nvPr/>
        </p:nvSpPr>
        <p:spPr>
          <a:xfrm>
            <a:off x="3136728" y="2813798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1EE85F6-A25E-4E32-7677-6BEE0632A4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8" t="48049" r="29279" b="48478"/>
          <a:stretch/>
        </p:blipFill>
        <p:spPr>
          <a:xfrm>
            <a:off x="3435685" y="4906560"/>
            <a:ext cx="148193" cy="10001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4CDD232-B4D3-86FC-37B3-F3C1B5731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98" t="51549" r="29713" b="44730"/>
          <a:stretch/>
        </p:blipFill>
        <p:spPr>
          <a:xfrm>
            <a:off x="3443890" y="5264164"/>
            <a:ext cx="126206" cy="107156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2DC10ABF-4B40-0220-C8CA-03D40E04554B}"/>
              </a:ext>
            </a:extLst>
          </p:cNvPr>
          <p:cNvSpPr txBox="1"/>
          <p:nvPr/>
        </p:nvSpPr>
        <p:spPr>
          <a:xfrm>
            <a:off x="3582796" y="4792446"/>
            <a:ext cx="2707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Solid Tissue Normal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2355B2-1DB6-345E-B97E-450124143C9F}"/>
              </a:ext>
            </a:extLst>
          </p:cNvPr>
          <p:cNvSpPr txBox="1"/>
          <p:nvPr/>
        </p:nvSpPr>
        <p:spPr>
          <a:xfrm>
            <a:off x="3582796" y="5140970"/>
            <a:ext cx="237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Primary Tumor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62515D20-D943-E292-F491-32B552005E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8" t="6068" r="36188" b="8714"/>
          <a:stretch/>
        </p:blipFill>
        <p:spPr>
          <a:xfrm>
            <a:off x="9639197" y="2272895"/>
            <a:ext cx="1660250" cy="2454277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B6D47B9D-7CAE-11B7-BC80-E1CEF32552E4}"/>
              </a:ext>
            </a:extLst>
          </p:cNvPr>
          <p:cNvSpPr txBox="1"/>
          <p:nvPr/>
        </p:nvSpPr>
        <p:spPr>
          <a:xfrm>
            <a:off x="6011156" y="4071478"/>
            <a:ext cx="453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B07F3E2-CCAE-A096-81C8-1549020C4FF9}"/>
              </a:ext>
            </a:extLst>
          </p:cNvPr>
          <p:cNvSpPr txBox="1"/>
          <p:nvPr/>
        </p:nvSpPr>
        <p:spPr>
          <a:xfrm>
            <a:off x="5986731" y="3429013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B34B86-DD65-2EFC-C9E2-768534E3C050}"/>
              </a:ext>
            </a:extLst>
          </p:cNvPr>
          <p:cNvSpPr txBox="1"/>
          <p:nvPr/>
        </p:nvSpPr>
        <p:spPr>
          <a:xfrm>
            <a:off x="5965135" y="2757583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9910425-D2A2-1FCF-E521-2E9C0A10B41C}"/>
              </a:ext>
            </a:extLst>
          </p:cNvPr>
          <p:cNvSpPr txBox="1"/>
          <p:nvPr/>
        </p:nvSpPr>
        <p:spPr>
          <a:xfrm>
            <a:off x="5974672" y="2131547"/>
            <a:ext cx="52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200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447F64E-B8A0-D91C-41E0-A5F57F76C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8" t="48049" r="29279" b="48478"/>
          <a:stretch/>
        </p:blipFill>
        <p:spPr>
          <a:xfrm>
            <a:off x="6161141" y="4906560"/>
            <a:ext cx="148193" cy="10001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DD1AB73-EF15-5AA8-E202-27AB152FB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98" t="51549" r="29713" b="44730"/>
          <a:stretch/>
        </p:blipFill>
        <p:spPr>
          <a:xfrm>
            <a:off x="6169346" y="5264164"/>
            <a:ext cx="126206" cy="10715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12E49AF-7999-C5C1-97C6-C997888C908F}"/>
              </a:ext>
            </a:extLst>
          </p:cNvPr>
          <p:cNvSpPr txBox="1"/>
          <p:nvPr/>
        </p:nvSpPr>
        <p:spPr>
          <a:xfrm>
            <a:off x="6308252" y="4792446"/>
            <a:ext cx="2707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Solid Tissue Normal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A0EA2A8-CBC3-C4EA-3AC6-0B95177FEDF7}"/>
              </a:ext>
            </a:extLst>
          </p:cNvPr>
          <p:cNvSpPr txBox="1"/>
          <p:nvPr/>
        </p:nvSpPr>
        <p:spPr>
          <a:xfrm>
            <a:off x="6308252" y="5140970"/>
            <a:ext cx="237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Primary Tumor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35DEE65-CFE8-0684-7EDE-334F78B833E8}"/>
              </a:ext>
            </a:extLst>
          </p:cNvPr>
          <p:cNvSpPr txBox="1"/>
          <p:nvPr/>
        </p:nvSpPr>
        <p:spPr>
          <a:xfrm rot="16200000">
            <a:off x="5124652" y="3260090"/>
            <a:ext cx="141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USP39_TPM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69EC1EC-FA5C-390F-B3C8-1A2EEC88BC6A}"/>
              </a:ext>
            </a:extLst>
          </p:cNvPr>
          <p:cNvSpPr txBox="1"/>
          <p:nvPr/>
        </p:nvSpPr>
        <p:spPr>
          <a:xfrm>
            <a:off x="9270858" y="4534919"/>
            <a:ext cx="453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FD24511-2FD5-B285-C2C6-7C6D51822C31}"/>
              </a:ext>
            </a:extLst>
          </p:cNvPr>
          <p:cNvSpPr txBox="1"/>
          <p:nvPr/>
        </p:nvSpPr>
        <p:spPr>
          <a:xfrm>
            <a:off x="9193127" y="3957789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C5A4F2-FFB5-EAB0-ECE1-885E666B617F}"/>
              </a:ext>
            </a:extLst>
          </p:cNvPr>
          <p:cNvSpPr txBox="1"/>
          <p:nvPr/>
        </p:nvSpPr>
        <p:spPr>
          <a:xfrm>
            <a:off x="9193127" y="3380660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75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DD30A23-622B-981D-6FAD-1B98192C945C}"/>
              </a:ext>
            </a:extLst>
          </p:cNvPr>
          <p:cNvSpPr txBox="1"/>
          <p:nvPr/>
        </p:nvSpPr>
        <p:spPr>
          <a:xfrm>
            <a:off x="9193127" y="2803531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47C9BB6-7F62-07D0-E473-80FEBD115FAC}"/>
              </a:ext>
            </a:extLst>
          </p:cNvPr>
          <p:cNvSpPr txBox="1"/>
          <p:nvPr/>
        </p:nvSpPr>
        <p:spPr>
          <a:xfrm>
            <a:off x="9193127" y="2226402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125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C74333A8-0A92-45E4-B551-D802C86EE9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8" t="48049" r="29279" b="48478"/>
          <a:stretch/>
        </p:blipFill>
        <p:spPr>
          <a:xfrm>
            <a:off x="9474274" y="4906560"/>
            <a:ext cx="148193" cy="100012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E7DDDCD-D0B1-C0D7-603C-4C1113A69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98" t="51549" r="29713" b="44730"/>
          <a:stretch/>
        </p:blipFill>
        <p:spPr>
          <a:xfrm>
            <a:off x="9482479" y="5264164"/>
            <a:ext cx="126206" cy="107156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F47957A6-352B-31C2-B607-BB8082E0C29B}"/>
              </a:ext>
            </a:extLst>
          </p:cNvPr>
          <p:cNvSpPr txBox="1"/>
          <p:nvPr/>
        </p:nvSpPr>
        <p:spPr>
          <a:xfrm>
            <a:off x="9621385" y="4792446"/>
            <a:ext cx="2707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Solid Tissue Normal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30AA749-CB87-7468-8347-F2A665E47557}"/>
              </a:ext>
            </a:extLst>
          </p:cNvPr>
          <p:cNvSpPr txBox="1"/>
          <p:nvPr/>
        </p:nvSpPr>
        <p:spPr>
          <a:xfrm>
            <a:off x="9621385" y="5140970"/>
            <a:ext cx="237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Primary Tumor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9433BBC-EC2E-11B4-E011-8089A0F52158}"/>
              </a:ext>
            </a:extLst>
          </p:cNvPr>
          <p:cNvSpPr txBox="1"/>
          <p:nvPr/>
        </p:nvSpPr>
        <p:spPr>
          <a:xfrm rot="16200000">
            <a:off x="8272085" y="3311606"/>
            <a:ext cx="141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USP39_TPM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C327E48-4E97-E296-9B06-EFEAA8A74928}"/>
              </a:ext>
            </a:extLst>
          </p:cNvPr>
          <p:cNvSpPr txBox="1"/>
          <p:nvPr/>
        </p:nvSpPr>
        <p:spPr>
          <a:xfrm>
            <a:off x="244825" y="798578"/>
            <a:ext cx="285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带</a:t>
            </a:r>
            <a:r>
              <a:rPr lang="en-US" altLang="zh-CN" b="1" dirty="0">
                <a:solidFill>
                  <a:srgbClr val="FF0000"/>
                </a:solidFill>
              </a:rPr>
              <a:t>p</a:t>
            </a:r>
            <a:r>
              <a:rPr lang="zh-CN" altLang="en-US" b="1" dirty="0">
                <a:solidFill>
                  <a:srgbClr val="FF0000"/>
                </a:solidFill>
              </a:rPr>
              <a:t>值 可改字版本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D4D362-9EDA-25A3-CAFD-C1660BC345F7}"/>
              </a:ext>
            </a:extLst>
          </p:cNvPr>
          <p:cNvSpPr txBox="1"/>
          <p:nvPr/>
        </p:nvSpPr>
        <p:spPr>
          <a:xfrm>
            <a:off x="606128" y="2006351"/>
            <a:ext cx="1831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P=1.12e-12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6256F8-DC72-91FD-5C23-846C537B1E34}"/>
              </a:ext>
            </a:extLst>
          </p:cNvPr>
          <p:cNvSpPr txBox="1"/>
          <p:nvPr/>
        </p:nvSpPr>
        <p:spPr>
          <a:xfrm>
            <a:off x="3519489" y="2034463"/>
            <a:ext cx="1831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P=2.04e-14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273F98-3B53-201F-D863-B20DC8F8C694}"/>
              </a:ext>
            </a:extLst>
          </p:cNvPr>
          <p:cNvSpPr txBox="1"/>
          <p:nvPr/>
        </p:nvSpPr>
        <p:spPr>
          <a:xfrm>
            <a:off x="6315854" y="2001632"/>
            <a:ext cx="1831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P=8.89e-11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720B11-4DC0-4D63-4C82-C93D69497D8B}"/>
              </a:ext>
            </a:extLst>
          </p:cNvPr>
          <p:cNvSpPr txBox="1"/>
          <p:nvPr/>
        </p:nvSpPr>
        <p:spPr>
          <a:xfrm>
            <a:off x="9543489" y="1979190"/>
            <a:ext cx="1831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P=6.52e-09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065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7565FA-3BD8-EF0C-2261-3EEB2FFE7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" y="422422"/>
            <a:ext cx="3272727" cy="28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1C732F-68F9-A42D-5424-2CC7D71B9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26" y="573744"/>
            <a:ext cx="3272727" cy="288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467AFD8-0D4A-C25A-B459-D729BC7529BC}"/>
              </a:ext>
            </a:extLst>
          </p:cNvPr>
          <p:cNvSpPr txBox="1"/>
          <p:nvPr/>
        </p:nvSpPr>
        <p:spPr>
          <a:xfrm>
            <a:off x="7732450" y="4500979"/>
            <a:ext cx="3272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个癌种，不包含</a:t>
            </a:r>
            <a:r>
              <a:rPr lang="en-US" altLang="zh-CN" dirty="0"/>
              <a:t>LAML</a:t>
            </a:r>
            <a:r>
              <a:rPr lang="zh-CN" altLang="en-US" dirty="0"/>
              <a:t>，因为设置的筛选条件是实体瘤（</a:t>
            </a:r>
            <a:r>
              <a:rPr lang="en-US" altLang="zh-CN" dirty="0"/>
              <a:t>TP</a:t>
            </a:r>
            <a:r>
              <a:rPr lang="zh-CN" altLang="en-US" dirty="0"/>
              <a:t>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474CE42-9AC0-F3AB-88B7-694BC44AE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79" y="5253805"/>
            <a:ext cx="40862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3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105E5E3-9A2C-5760-53CE-C1C92AEA1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37" y="3867635"/>
            <a:ext cx="3360000" cy="28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1311FE-DF14-765A-49B8-5CB7BD38F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50" y="3867635"/>
            <a:ext cx="3360000" cy="288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0E547F-03E9-5011-915A-5F886DFE6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3" y="3867635"/>
            <a:ext cx="3360000" cy="28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3E5F577-E8ED-934B-23DB-B4B9DB310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083" y="383953"/>
            <a:ext cx="3360000" cy="28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E98082-A1CC-FD37-429C-8962CBA858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54" y="549000"/>
            <a:ext cx="3360000" cy="28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61D22FC-3F39-FB5E-9706-6035EE5C33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3" y="393233"/>
            <a:ext cx="3360000" cy="288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3751124-159D-0C2A-DD36-520A099DB68D}"/>
              </a:ext>
            </a:extLst>
          </p:cNvPr>
          <p:cNvSpPr txBox="1"/>
          <p:nvPr/>
        </p:nvSpPr>
        <p:spPr>
          <a:xfrm>
            <a:off x="117312" y="23901"/>
            <a:ext cx="147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带</a:t>
            </a:r>
            <a:r>
              <a:rPr lang="en-US" altLang="zh-CN" b="1" dirty="0">
                <a:solidFill>
                  <a:srgbClr val="FF0000"/>
                </a:solidFill>
              </a:rPr>
              <a:t>p</a:t>
            </a:r>
            <a:r>
              <a:rPr lang="zh-CN" altLang="en-US" b="1" dirty="0">
                <a:solidFill>
                  <a:srgbClr val="FF0000"/>
                </a:solidFill>
              </a:rPr>
              <a:t>值原图</a:t>
            </a:r>
          </a:p>
        </p:txBody>
      </p:sp>
    </p:spTree>
    <p:extLst>
      <p:ext uri="{BB962C8B-B14F-4D97-AF65-F5344CB8AC3E}">
        <p14:creationId xmlns:p14="http://schemas.microsoft.com/office/powerpoint/2010/main" val="1615199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C25898-0B32-B8C6-4CE4-BCE9A4155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62" y="3736090"/>
            <a:ext cx="3360000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DA4ED1-3EAE-EE59-55B8-B9EC93B2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78" y="3736090"/>
            <a:ext cx="336000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602D16-5A64-6E98-A1F2-E8A8F88CF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8" y="3739713"/>
            <a:ext cx="336000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727563-FE85-06B1-CCAD-D4BCC6D1D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425" y="241910"/>
            <a:ext cx="336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05C00DF-D6D3-6247-8D2A-9E570A9F0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57" y="334717"/>
            <a:ext cx="3360000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A2C475F-FE0F-FEF4-C66A-277986E66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5" y="334717"/>
            <a:ext cx="33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9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BCD19E-05F4-BFCE-4A5B-334EEA78B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72" y="3573262"/>
            <a:ext cx="3360000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28162E-2FCF-7E56-11F0-B5AC6DE89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76" y="3681204"/>
            <a:ext cx="336000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6A8419-0468-DBD9-6D4B-5D2C6F7D1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" y="3565794"/>
            <a:ext cx="336000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C842FE-B324-F87C-60CA-149678971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72" y="295176"/>
            <a:ext cx="3360000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A782B7-6FE7-F559-893C-D954B36E9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76" y="437219"/>
            <a:ext cx="3360000" cy="28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7DEF64-326E-13C6-E964-C8A70C499A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3" y="295176"/>
            <a:ext cx="336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1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0E0FAC-D0DE-33EA-F16C-6A2F39239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2" y="3739712"/>
            <a:ext cx="3360000" cy="288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9B6836-7D0E-49AA-5802-0E79763FA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42" y="426933"/>
            <a:ext cx="336000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E950C3-E42F-A5A2-6985-8D690A1FD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50" y="437219"/>
            <a:ext cx="3360000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B2ECB7-7E90-BD72-CB00-AEA93A80B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6" y="437219"/>
            <a:ext cx="3360000" cy="2880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DFAE42A-AF70-B7D7-4987-98E6EF306CDA}"/>
              </a:ext>
            </a:extLst>
          </p:cNvPr>
          <p:cNvSpPr txBox="1"/>
          <p:nvPr/>
        </p:nvSpPr>
        <p:spPr>
          <a:xfrm>
            <a:off x="6794205" y="4752753"/>
            <a:ext cx="2530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该相关信息在后一页</a:t>
            </a:r>
          </a:p>
        </p:txBody>
      </p:sp>
    </p:spTree>
    <p:extLst>
      <p:ext uri="{BB962C8B-B14F-4D97-AF65-F5344CB8AC3E}">
        <p14:creationId xmlns:p14="http://schemas.microsoft.com/office/powerpoint/2010/main" val="202206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B4E9B9-F0F1-253F-8283-E0E1A7EE949A}"/>
              </a:ext>
            </a:extLst>
          </p:cNvPr>
          <p:cNvSpPr txBox="1"/>
          <p:nvPr/>
        </p:nvSpPr>
        <p:spPr>
          <a:xfrm>
            <a:off x="1589103" y="1253965"/>
            <a:ext cx="619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TCGA</a:t>
            </a:r>
            <a:r>
              <a:rPr lang="zh-CN" altLang="en-US" dirty="0"/>
              <a:t>共</a:t>
            </a:r>
            <a:r>
              <a:rPr lang="en-US" altLang="zh-CN" dirty="0"/>
              <a:t>33</a:t>
            </a:r>
            <a:r>
              <a:rPr lang="zh-CN" altLang="en-US" dirty="0"/>
              <a:t>种癌症，此处</a:t>
            </a:r>
            <a:r>
              <a:rPr lang="en-US" altLang="zh-CN" dirty="0"/>
              <a:t>22</a:t>
            </a:r>
            <a:r>
              <a:rPr lang="zh-CN" altLang="en-US" dirty="0"/>
              <a:t>张图，</a:t>
            </a:r>
            <a:r>
              <a:rPr lang="en-US" altLang="zh-CN" dirty="0"/>
              <a:t>11</a:t>
            </a:r>
            <a:r>
              <a:rPr lang="zh-CN" altLang="en-US" dirty="0"/>
              <a:t>个癌种没有配对样本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5527B2-3D20-B8D8-A62C-F21FB5A3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619" y="5604035"/>
            <a:ext cx="4162425" cy="10287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AD9B41A-15A3-46E1-BBA9-3E2976A43E78}"/>
              </a:ext>
            </a:extLst>
          </p:cNvPr>
          <p:cNvSpPr txBox="1"/>
          <p:nvPr/>
        </p:nvSpPr>
        <p:spPr>
          <a:xfrm>
            <a:off x="112622" y="225265"/>
            <a:ext cx="248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癌种数量及方法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EB1542-D8DB-0ABC-0176-C4380D2E4B05}"/>
              </a:ext>
            </a:extLst>
          </p:cNvPr>
          <p:cNvSpPr txBox="1"/>
          <p:nvPr/>
        </p:nvSpPr>
        <p:spPr>
          <a:xfrm>
            <a:off x="1589103" y="4892115"/>
            <a:ext cx="219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检验，参数如下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09F569-065B-79A6-30D2-E9A9BC07E2B1}"/>
              </a:ext>
            </a:extLst>
          </p:cNvPr>
          <p:cNvSpPr txBox="1"/>
          <p:nvPr/>
        </p:nvSpPr>
        <p:spPr>
          <a:xfrm>
            <a:off x="8605420" y="1253965"/>
            <a:ext cx="23673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SKCM(</a:t>
            </a:r>
            <a:r>
              <a:rPr lang="zh-CN" altLang="en-US" dirty="0">
                <a:solidFill>
                  <a:srgbClr val="FF0000"/>
                </a:solidFill>
              </a:rPr>
              <a:t>无配对样本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b="1" dirty="0"/>
              <a:t>LAML(</a:t>
            </a:r>
            <a:r>
              <a:rPr lang="zh-CN" altLang="en-US" b="1" dirty="0"/>
              <a:t>无正常样本</a:t>
            </a:r>
            <a:r>
              <a:rPr lang="en-US" altLang="zh-CN" b="1" dirty="0"/>
              <a:t>)</a:t>
            </a:r>
          </a:p>
          <a:p>
            <a:r>
              <a:rPr lang="en-US" altLang="zh-CN" b="1" dirty="0"/>
              <a:t>LGG</a:t>
            </a:r>
          </a:p>
          <a:p>
            <a:r>
              <a:rPr lang="en-US" altLang="zh-CN" b="1" dirty="0"/>
              <a:t>OV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GBM(</a:t>
            </a:r>
            <a:r>
              <a:rPr lang="zh-CN" altLang="en-US" dirty="0">
                <a:solidFill>
                  <a:srgbClr val="FF0000"/>
                </a:solidFill>
              </a:rPr>
              <a:t>无配对样本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b="1" dirty="0"/>
              <a:t>UVM</a:t>
            </a:r>
          </a:p>
          <a:p>
            <a:r>
              <a:rPr lang="en-US" altLang="zh-CN" b="1" dirty="0"/>
              <a:t>UCS</a:t>
            </a:r>
          </a:p>
          <a:p>
            <a:r>
              <a:rPr lang="en-US" altLang="zh-CN" b="1" dirty="0"/>
              <a:t>MESO</a:t>
            </a:r>
          </a:p>
          <a:p>
            <a:r>
              <a:rPr lang="en-US" altLang="zh-CN" b="1" dirty="0"/>
              <a:t>TGCT</a:t>
            </a:r>
          </a:p>
          <a:p>
            <a:r>
              <a:rPr lang="en-US" altLang="zh-CN" b="1" dirty="0"/>
              <a:t>ACC</a:t>
            </a:r>
          </a:p>
          <a:p>
            <a:r>
              <a:rPr lang="en-US" altLang="zh-CN" b="1" dirty="0"/>
              <a:t>DLBC</a:t>
            </a:r>
            <a:endParaRPr lang="zh-CN" altLang="en-US" b="1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1CC6B43-1049-31C0-7F74-48863205CF10}"/>
              </a:ext>
            </a:extLst>
          </p:cNvPr>
          <p:cNvCxnSpPr/>
          <p:nvPr/>
        </p:nvCxnSpPr>
        <p:spPr>
          <a:xfrm>
            <a:off x="7412854" y="1623297"/>
            <a:ext cx="923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64026CD-8087-50A0-62EF-B99E2D4ED451}"/>
              </a:ext>
            </a:extLst>
          </p:cNvPr>
          <p:cNvSpPr txBox="1"/>
          <p:nvPr/>
        </p:nvSpPr>
        <p:spPr>
          <a:xfrm>
            <a:off x="363984" y="1253965"/>
            <a:ext cx="11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癌种数量：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0BD8DF-3A54-F296-DF3B-282EB363D033}"/>
              </a:ext>
            </a:extLst>
          </p:cNvPr>
          <p:cNvSpPr txBox="1"/>
          <p:nvPr/>
        </p:nvSpPr>
        <p:spPr>
          <a:xfrm>
            <a:off x="190869" y="4900993"/>
            <a:ext cx="146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</a:t>
            </a:r>
            <a:r>
              <a:rPr lang="zh-CN" altLang="en-US" dirty="0"/>
              <a:t>值计算方法：</a:t>
            </a:r>
          </a:p>
        </p:txBody>
      </p:sp>
    </p:spTree>
    <p:extLst>
      <p:ext uri="{BB962C8B-B14F-4D97-AF65-F5344CB8AC3E}">
        <p14:creationId xmlns:p14="http://schemas.microsoft.com/office/powerpoint/2010/main" val="247663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28BE3A-04F2-F360-386E-7F37E0050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7499" r="-1" b="15717"/>
          <a:stretch/>
        </p:blipFill>
        <p:spPr>
          <a:xfrm>
            <a:off x="1435100" y="2130641"/>
            <a:ext cx="8779215" cy="32669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202978C-DBC2-3593-3A5B-F6ABB1124BC7}"/>
              </a:ext>
            </a:extLst>
          </p:cNvPr>
          <p:cNvSpPr txBox="1"/>
          <p:nvPr/>
        </p:nvSpPr>
        <p:spPr>
          <a:xfrm>
            <a:off x="244825" y="798578"/>
            <a:ext cx="285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可改字版本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不带</a:t>
            </a:r>
            <a:r>
              <a:rPr lang="en-US" altLang="zh-CN" b="1" dirty="0">
                <a:solidFill>
                  <a:srgbClr val="FF0000"/>
                </a:solidFill>
              </a:rPr>
              <a:t>p</a:t>
            </a:r>
            <a:r>
              <a:rPr lang="zh-CN" altLang="en-US" b="1" dirty="0">
                <a:solidFill>
                  <a:srgbClr val="FF0000"/>
                </a:solidFill>
              </a:rPr>
              <a:t>值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9D4707-E15B-51D1-D97A-58A5891DF669}"/>
              </a:ext>
            </a:extLst>
          </p:cNvPr>
          <p:cNvSpPr txBox="1"/>
          <p:nvPr/>
        </p:nvSpPr>
        <p:spPr>
          <a:xfrm rot="-2700000">
            <a:off x="785404" y="5609462"/>
            <a:ext cx="115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TCGA-CHOL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1F5B0D-F396-185F-A7E2-84D28AD1C7FD}"/>
              </a:ext>
            </a:extLst>
          </p:cNvPr>
          <p:cNvSpPr txBox="1"/>
          <p:nvPr/>
        </p:nvSpPr>
        <p:spPr>
          <a:xfrm rot="-2700000">
            <a:off x="1186424" y="5594160"/>
            <a:ext cx="1114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TCGA-GBM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AD6CB1-5EFC-8D6C-301D-0C7CFAE47345}"/>
              </a:ext>
            </a:extLst>
          </p:cNvPr>
          <p:cNvSpPr txBox="1"/>
          <p:nvPr/>
        </p:nvSpPr>
        <p:spPr>
          <a:xfrm rot="-2700000">
            <a:off x="1544162" y="5579425"/>
            <a:ext cx="1073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TCGA-LIHC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1D86DC-D619-20B4-7222-432CA0BF2F26}"/>
              </a:ext>
            </a:extLst>
          </p:cNvPr>
          <p:cNvSpPr txBox="1"/>
          <p:nvPr/>
        </p:nvSpPr>
        <p:spPr>
          <a:xfrm rot="-2700000">
            <a:off x="1860222" y="5595724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TCGA-ESCA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64E910-2888-9A87-A188-AFBEF8F86AA1}"/>
              </a:ext>
            </a:extLst>
          </p:cNvPr>
          <p:cNvSpPr txBox="1"/>
          <p:nvPr/>
        </p:nvSpPr>
        <p:spPr>
          <a:xfrm rot="-2700000">
            <a:off x="2222385" y="5594296"/>
            <a:ext cx="1115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TCGA-LUSC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87444C3-A992-4678-147D-F7434E2EBDF3}"/>
              </a:ext>
            </a:extLst>
          </p:cNvPr>
          <p:cNvSpPr txBox="1"/>
          <p:nvPr/>
        </p:nvSpPr>
        <p:spPr>
          <a:xfrm rot="-2700000">
            <a:off x="2580508" y="5599238"/>
            <a:ext cx="112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TCGA-SARC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8E246AC-F169-76A8-47D1-A974ACCCD403}"/>
              </a:ext>
            </a:extLst>
          </p:cNvPr>
          <p:cNvSpPr txBox="1"/>
          <p:nvPr/>
        </p:nvSpPr>
        <p:spPr>
          <a:xfrm rot="-2700000">
            <a:off x="2952609" y="5595928"/>
            <a:ext cx="1119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TCGA-STAD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7F0342-3C5E-E936-2DC0-15CB2837496F}"/>
              </a:ext>
            </a:extLst>
          </p:cNvPr>
          <p:cNvSpPr txBox="1"/>
          <p:nvPr/>
        </p:nvSpPr>
        <p:spPr>
          <a:xfrm rot="-2700000">
            <a:off x="3315349" y="5611162"/>
            <a:ext cx="1162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TCGA-HNSC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857BDE-585F-6A12-A993-C9D7C515A430}"/>
              </a:ext>
            </a:extLst>
          </p:cNvPr>
          <p:cNvSpPr txBox="1"/>
          <p:nvPr/>
        </p:nvSpPr>
        <p:spPr>
          <a:xfrm rot="-2700000">
            <a:off x="3721177" y="5618780"/>
            <a:ext cx="1184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TCGA-COAD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3A1CD7-C494-DD90-C1B3-06D5E705BE4F}"/>
              </a:ext>
            </a:extLst>
          </p:cNvPr>
          <p:cNvSpPr txBox="1"/>
          <p:nvPr/>
        </p:nvSpPr>
        <p:spPr>
          <a:xfrm rot="-2700000">
            <a:off x="4148550" y="5592324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TCGA-CESC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D4E912-3CFF-FB52-9782-285934B15AB0}"/>
              </a:ext>
            </a:extLst>
          </p:cNvPr>
          <p:cNvSpPr txBox="1"/>
          <p:nvPr/>
        </p:nvSpPr>
        <p:spPr>
          <a:xfrm rot="-2700000">
            <a:off x="4501095" y="5608125"/>
            <a:ext cx="1154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TCGA-READ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4ECEFBA-D481-2F4F-0A60-E5C54E83ABD8}"/>
              </a:ext>
            </a:extLst>
          </p:cNvPr>
          <p:cNvSpPr txBox="1"/>
          <p:nvPr/>
        </p:nvSpPr>
        <p:spPr>
          <a:xfrm rot="-2700000">
            <a:off x="4898331" y="5606062"/>
            <a:ext cx="1148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TCGA-PCPG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D4629C-67D3-D8EF-59E1-693C6C285D15}"/>
              </a:ext>
            </a:extLst>
          </p:cNvPr>
          <p:cNvSpPr txBox="1"/>
          <p:nvPr/>
        </p:nvSpPr>
        <p:spPr>
          <a:xfrm rot="-2700000">
            <a:off x="5289733" y="5607445"/>
            <a:ext cx="1152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TCGA-LUAD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1C110B2-7697-53D0-8844-C42590024E7D}"/>
              </a:ext>
            </a:extLst>
          </p:cNvPr>
          <p:cNvSpPr txBox="1"/>
          <p:nvPr/>
        </p:nvSpPr>
        <p:spPr>
          <a:xfrm rot="-2700000">
            <a:off x="5685046" y="5605994"/>
            <a:ext cx="114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TCGA-BRCA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387B334-0B7E-A155-91E9-BC110C958EA2}"/>
              </a:ext>
            </a:extLst>
          </p:cNvPr>
          <p:cNvSpPr txBox="1"/>
          <p:nvPr/>
        </p:nvSpPr>
        <p:spPr>
          <a:xfrm rot="-2700000">
            <a:off x="6076255" y="5596790"/>
            <a:ext cx="1122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TCGA-BLCA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22A6FD9-EBDC-8863-E1E9-87662638665E}"/>
              </a:ext>
            </a:extLst>
          </p:cNvPr>
          <p:cNvSpPr txBox="1"/>
          <p:nvPr/>
        </p:nvSpPr>
        <p:spPr>
          <a:xfrm rot="-2700000">
            <a:off x="6441431" y="5605200"/>
            <a:ext cx="1146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TCGA-UCEC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735873A-0DB7-35D4-F6F7-82ABD9F5AFB6}"/>
              </a:ext>
            </a:extLst>
          </p:cNvPr>
          <p:cNvSpPr txBox="1"/>
          <p:nvPr/>
        </p:nvSpPr>
        <p:spPr>
          <a:xfrm rot="-2700000">
            <a:off x="6830396" y="5607762"/>
            <a:ext cx="1153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TCGA-THCA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7B77DED-66DE-579F-CA03-FA7827489528}"/>
              </a:ext>
            </a:extLst>
          </p:cNvPr>
          <p:cNvSpPr txBox="1"/>
          <p:nvPr/>
        </p:nvSpPr>
        <p:spPr>
          <a:xfrm rot="-2700000">
            <a:off x="7226606" y="5607513"/>
            <a:ext cx="115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TCGA-PAAD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7E44DBC-54F5-9012-4DEC-070141653130}"/>
              </a:ext>
            </a:extLst>
          </p:cNvPr>
          <p:cNvSpPr txBox="1"/>
          <p:nvPr/>
        </p:nvSpPr>
        <p:spPr>
          <a:xfrm rot="-2700000">
            <a:off x="7622112" y="5579992"/>
            <a:ext cx="1074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TCGA-KIRP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FECFF7-1D6F-4C3A-2CF1-024B4D22E482}"/>
              </a:ext>
            </a:extLst>
          </p:cNvPr>
          <p:cNvSpPr txBox="1"/>
          <p:nvPr/>
        </p:nvSpPr>
        <p:spPr>
          <a:xfrm rot="-2700000">
            <a:off x="7939776" y="5610596"/>
            <a:ext cx="116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TCGA-PRAD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19BCB09-C2FB-F9AA-B145-C457DA5DE61B}"/>
              </a:ext>
            </a:extLst>
          </p:cNvPr>
          <p:cNvSpPr txBox="1"/>
          <p:nvPr/>
        </p:nvSpPr>
        <p:spPr>
          <a:xfrm rot="-2700000">
            <a:off x="8344002" y="5624198"/>
            <a:ext cx="1199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TCGA-THYM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3CDAFF3-834C-EB03-3514-4BE9E8F0A753}"/>
              </a:ext>
            </a:extLst>
          </p:cNvPr>
          <p:cNvSpPr txBox="1"/>
          <p:nvPr/>
        </p:nvSpPr>
        <p:spPr>
          <a:xfrm rot="-2700000">
            <a:off x="8786700" y="5580490"/>
            <a:ext cx="1076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TCGA-KIRC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FDA5F43-FA4B-AE3E-D3D6-861A87E40D48}"/>
              </a:ext>
            </a:extLst>
          </p:cNvPr>
          <p:cNvSpPr txBox="1"/>
          <p:nvPr/>
        </p:nvSpPr>
        <p:spPr>
          <a:xfrm rot="-2700000">
            <a:off x="9105779" y="5586793"/>
            <a:ext cx="1093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TCGA-KICH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7A956F2-165D-6EE7-628D-CC1E4E933258}"/>
              </a:ext>
            </a:extLst>
          </p:cNvPr>
          <p:cNvSpPr txBox="1"/>
          <p:nvPr/>
        </p:nvSpPr>
        <p:spPr>
          <a:xfrm rot="16200000">
            <a:off x="140602" y="3450193"/>
            <a:ext cx="141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USP39_TPM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E161A11-12EA-2A00-0C53-3F15E6CCDADB}"/>
              </a:ext>
            </a:extLst>
          </p:cNvPr>
          <p:cNvSpPr txBox="1"/>
          <p:nvPr/>
        </p:nvSpPr>
        <p:spPr>
          <a:xfrm>
            <a:off x="1226721" y="5058940"/>
            <a:ext cx="233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868C17F-4964-3297-C212-345C467F870B}"/>
              </a:ext>
            </a:extLst>
          </p:cNvPr>
          <p:cNvSpPr txBox="1"/>
          <p:nvPr/>
        </p:nvSpPr>
        <p:spPr>
          <a:xfrm>
            <a:off x="998401" y="4344848"/>
            <a:ext cx="453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58CE76-1768-C0BB-7D2F-467604912C7E}"/>
              </a:ext>
            </a:extLst>
          </p:cNvPr>
          <p:cNvSpPr txBox="1"/>
          <p:nvPr/>
        </p:nvSpPr>
        <p:spPr>
          <a:xfrm>
            <a:off x="998401" y="3630756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6690094-C917-244B-85B9-3FB740D67CB7}"/>
              </a:ext>
            </a:extLst>
          </p:cNvPr>
          <p:cNvSpPr txBox="1"/>
          <p:nvPr/>
        </p:nvSpPr>
        <p:spPr>
          <a:xfrm>
            <a:off x="1003164" y="2916664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2D3D9B5-10D5-2266-4903-B1C15FA3DA54}"/>
              </a:ext>
            </a:extLst>
          </p:cNvPr>
          <p:cNvSpPr txBox="1"/>
          <p:nvPr/>
        </p:nvSpPr>
        <p:spPr>
          <a:xfrm>
            <a:off x="1003164" y="2202572"/>
            <a:ext cx="52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200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57DAA842-7CF2-92A4-0525-7274C1DE2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1553" r="52205" b="92739"/>
          <a:stretch/>
        </p:blipFill>
        <p:spPr>
          <a:xfrm>
            <a:off x="4771154" y="1265728"/>
            <a:ext cx="161383" cy="242888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0647940-E5F4-4B31-9123-80A660A63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7" t="1415" r="41258" b="92118"/>
          <a:stretch/>
        </p:blipFill>
        <p:spPr>
          <a:xfrm>
            <a:off x="4745870" y="1588548"/>
            <a:ext cx="211949" cy="275208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5EFCDA51-8F61-57DB-99AE-BBBE9EC3D5E3}"/>
              </a:ext>
            </a:extLst>
          </p:cNvPr>
          <p:cNvSpPr txBox="1"/>
          <p:nvPr/>
        </p:nvSpPr>
        <p:spPr>
          <a:xfrm>
            <a:off x="4933024" y="1215639"/>
            <a:ext cx="2707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Solid Tissue Normal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99088F8-4CA0-D9EF-F3A4-F0436C1584ED}"/>
              </a:ext>
            </a:extLst>
          </p:cNvPr>
          <p:cNvSpPr txBox="1"/>
          <p:nvPr/>
        </p:nvSpPr>
        <p:spPr>
          <a:xfrm>
            <a:off x="4957819" y="1542974"/>
            <a:ext cx="237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Primary Tumor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BE553ED-189A-F26E-8F12-EECEA4162384}"/>
              </a:ext>
            </a:extLst>
          </p:cNvPr>
          <p:cNvSpPr txBox="1"/>
          <p:nvPr/>
        </p:nvSpPr>
        <p:spPr>
          <a:xfrm>
            <a:off x="8943878" y="6488668"/>
            <a:ext cx="2957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X</a:t>
            </a:r>
            <a:r>
              <a:rPr lang="zh-CN" altLang="en-US" b="1" dirty="0">
                <a:solidFill>
                  <a:srgbClr val="FF0000"/>
                </a:solidFill>
              </a:rPr>
              <a:t>轴排序标准：</a:t>
            </a:r>
            <a:r>
              <a:rPr lang="en-US" altLang="zh-CN" b="1" dirty="0"/>
              <a:t>foldchange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1436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>
            <a:extLst>
              <a:ext uri="{FF2B5EF4-FFF2-40B4-BE49-F238E27FC236}">
                <a16:creationId xmlns:a16="http://schemas.microsoft.com/office/drawing/2014/main" id="{0FF9CDD9-F428-5FAF-0528-AD9FDB2967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7499" r="-1" b="15717"/>
          <a:stretch/>
        </p:blipFill>
        <p:spPr>
          <a:xfrm>
            <a:off x="835303" y="1512174"/>
            <a:ext cx="11386329" cy="4237163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A63D9E07-948C-9CF3-C5B5-C4A55DE028EF}"/>
              </a:ext>
            </a:extLst>
          </p:cNvPr>
          <p:cNvSpPr txBox="1"/>
          <p:nvPr/>
        </p:nvSpPr>
        <p:spPr>
          <a:xfrm>
            <a:off x="887111" y="3657779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5.23E-18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D774A94-75D5-F14C-6B7F-5A0646FF7E17}"/>
              </a:ext>
            </a:extLst>
          </p:cNvPr>
          <p:cNvSpPr txBox="1"/>
          <p:nvPr/>
        </p:nvSpPr>
        <p:spPr>
          <a:xfrm>
            <a:off x="1167469" y="2931014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6.35E-11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82F1155-2E39-62AA-4F2B-91F8F0810900}"/>
              </a:ext>
            </a:extLst>
          </p:cNvPr>
          <p:cNvSpPr txBox="1"/>
          <p:nvPr/>
        </p:nvSpPr>
        <p:spPr>
          <a:xfrm>
            <a:off x="1779142" y="4047193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1.87E-62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C9FBAF4-EF7C-0EC6-1488-37FD5D8F2940}"/>
              </a:ext>
            </a:extLst>
          </p:cNvPr>
          <p:cNvSpPr txBox="1"/>
          <p:nvPr/>
        </p:nvSpPr>
        <p:spPr>
          <a:xfrm>
            <a:off x="2119597" y="3361244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4.64E-10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66DC2E6-836E-F0D1-1B28-8949A1E5A335}"/>
              </a:ext>
            </a:extLst>
          </p:cNvPr>
          <p:cNvSpPr txBox="1"/>
          <p:nvPr/>
        </p:nvSpPr>
        <p:spPr>
          <a:xfrm>
            <a:off x="2684862" y="2168487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6.76E-87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E0886E9-3735-BB2A-1ED7-D735B36C2682}"/>
              </a:ext>
            </a:extLst>
          </p:cNvPr>
          <p:cNvSpPr txBox="1"/>
          <p:nvPr/>
        </p:nvSpPr>
        <p:spPr>
          <a:xfrm>
            <a:off x="3235736" y="3311550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1.82E-01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0A2DFC4-2703-7E29-D4D3-33251ECF204F}"/>
              </a:ext>
            </a:extLst>
          </p:cNvPr>
          <p:cNvSpPr txBox="1"/>
          <p:nvPr/>
        </p:nvSpPr>
        <p:spPr>
          <a:xfrm>
            <a:off x="3748717" y="3708639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3.09E-27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808EBDC-CDBE-1261-D7A1-8EA6687A5144}"/>
              </a:ext>
            </a:extLst>
          </p:cNvPr>
          <p:cNvSpPr txBox="1"/>
          <p:nvPr/>
        </p:nvSpPr>
        <p:spPr>
          <a:xfrm>
            <a:off x="4090216" y="3100291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1.13E-38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F007BC6-1D5F-6F75-99E2-5447B47E7DD6}"/>
              </a:ext>
            </a:extLst>
          </p:cNvPr>
          <p:cNvSpPr txBox="1"/>
          <p:nvPr/>
        </p:nvSpPr>
        <p:spPr>
          <a:xfrm>
            <a:off x="4685596" y="3355132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5.42E-35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E2E9A9D-A231-D9C9-1FB0-401A9959DFF9}"/>
              </a:ext>
            </a:extLst>
          </p:cNvPr>
          <p:cNvSpPr txBox="1"/>
          <p:nvPr/>
        </p:nvSpPr>
        <p:spPr>
          <a:xfrm>
            <a:off x="5145818" y="2889158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2.24E-02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54DC7CE-40E1-E8B2-133E-DB50B163FA82}"/>
              </a:ext>
            </a:extLst>
          </p:cNvPr>
          <p:cNvSpPr txBox="1"/>
          <p:nvPr/>
        </p:nvSpPr>
        <p:spPr>
          <a:xfrm>
            <a:off x="5644101" y="3437988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1.45E-09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78D42B6-66ED-2A62-D23D-8B7D3F49D89A}"/>
              </a:ext>
            </a:extLst>
          </p:cNvPr>
          <p:cNvSpPr txBox="1"/>
          <p:nvPr/>
        </p:nvSpPr>
        <p:spPr>
          <a:xfrm>
            <a:off x="6138969" y="4014654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4.24E-02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C3F7447-70F7-52C0-867C-D105CB716B81}"/>
              </a:ext>
            </a:extLst>
          </p:cNvPr>
          <p:cNvSpPr txBox="1"/>
          <p:nvPr/>
        </p:nvSpPr>
        <p:spPr>
          <a:xfrm>
            <a:off x="6542798" y="3436400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1.42E-49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B2D549B-1052-A164-8301-2D23B4A24FEE}"/>
              </a:ext>
            </a:extLst>
          </p:cNvPr>
          <p:cNvSpPr txBox="1"/>
          <p:nvPr/>
        </p:nvSpPr>
        <p:spPr>
          <a:xfrm>
            <a:off x="6918758" y="3126216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4.25E-40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AFB1772-6696-521D-10C0-283F13E5AB46}"/>
              </a:ext>
            </a:extLst>
          </p:cNvPr>
          <p:cNvSpPr txBox="1"/>
          <p:nvPr/>
        </p:nvSpPr>
        <p:spPr>
          <a:xfrm>
            <a:off x="7551340" y="3532682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3.42E-10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04D7F5C-ED16-3E9F-5611-5FD1E8AE1081}"/>
              </a:ext>
            </a:extLst>
          </p:cNvPr>
          <p:cNvSpPr txBox="1"/>
          <p:nvPr/>
        </p:nvSpPr>
        <p:spPr>
          <a:xfrm>
            <a:off x="7950879" y="3097846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7.27E-20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2505CD7-56CC-04C7-D765-B5FCA813ED7A}"/>
              </a:ext>
            </a:extLst>
          </p:cNvPr>
          <p:cNvSpPr txBox="1"/>
          <p:nvPr/>
        </p:nvSpPr>
        <p:spPr>
          <a:xfrm>
            <a:off x="8595159" y="3693686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8.26E-04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6909704-EC07-B3EA-6B34-A2D734900CF6}"/>
              </a:ext>
            </a:extLst>
          </p:cNvPr>
          <p:cNvSpPr txBox="1"/>
          <p:nvPr/>
        </p:nvSpPr>
        <p:spPr>
          <a:xfrm>
            <a:off x="9071256" y="4083748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4.14E-01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2117190-E28E-153D-3543-A746B0A25AD9}"/>
              </a:ext>
            </a:extLst>
          </p:cNvPr>
          <p:cNvSpPr txBox="1"/>
          <p:nvPr/>
        </p:nvSpPr>
        <p:spPr>
          <a:xfrm>
            <a:off x="9364707" y="3827055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3.62E-01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5001B0-B002-9A84-F59A-15DE6F1805EC}"/>
              </a:ext>
            </a:extLst>
          </p:cNvPr>
          <p:cNvSpPr txBox="1"/>
          <p:nvPr/>
        </p:nvSpPr>
        <p:spPr>
          <a:xfrm>
            <a:off x="9872724" y="4006294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3.24E-01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71AA9F9-A309-657D-6CA7-8C93E38F0B72}"/>
              </a:ext>
            </a:extLst>
          </p:cNvPr>
          <p:cNvSpPr txBox="1"/>
          <p:nvPr/>
        </p:nvSpPr>
        <p:spPr>
          <a:xfrm>
            <a:off x="10398905" y="2956939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9.07E-01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35EE170-A807-3721-FC66-2944E2FB00C1}"/>
              </a:ext>
            </a:extLst>
          </p:cNvPr>
          <p:cNvSpPr txBox="1"/>
          <p:nvPr/>
        </p:nvSpPr>
        <p:spPr>
          <a:xfrm>
            <a:off x="10913723" y="4310332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1.35E-02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06ADA5E-0CFE-E2CF-FD4B-0D5D5B458608}"/>
              </a:ext>
            </a:extLst>
          </p:cNvPr>
          <p:cNvSpPr txBox="1"/>
          <p:nvPr/>
        </p:nvSpPr>
        <p:spPr>
          <a:xfrm>
            <a:off x="11421741" y="3988330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1.03E-11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8531D65-1226-B8C5-7443-8ABF57EEE29F}"/>
              </a:ext>
            </a:extLst>
          </p:cNvPr>
          <p:cNvSpPr txBox="1"/>
          <p:nvPr/>
        </p:nvSpPr>
        <p:spPr>
          <a:xfrm rot="-2700000">
            <a:off x="279379" y="5973450"/>
            <a:ext cx="115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TCGA-CHOL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790A928-EF5B-84C8-4214-4BC4A2F213A7}"/>
              </a:ext>
            </a:extLst>
          </p:cNvPr>
          <p:cNvSpPr txBox="1"/>
          <p:nvPr/>
        </p:nvSpPr>
        <p:spPr>
          <a:xfrm rot="-2700000">
            <a:off x="791774" y="5958148"/>
            <a:ext cx="1114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TCGA-GBM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5D70A3A-7EF7-51BD-1679-0C44B2B8D2E8}"/>
              </a:ext>
            </a:extLst>
          </p:cNvPr>
          <p:cNvSpPr txBox="1"/>
          <p:nvPr/>
        </p:nvSpPr>
        <p:spPr>
          <a:xfrm rot="-2700000">
            <a:off x="1260887" y="5943413"/>
            <a:ext cx="1073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TCGA-LIHC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3457875-EB71-7095-9B96-AF39B9DBAAF2}"/>
              </a:ext>
            </a:extLst>
          </p:cNvPr>
          <p:cNvSpPr txBox="1"/>
          <p:nvPr/>
        </p:nvSpPr>
        <p:spPr>
          <a:xfrm rot="-2700000">
            <a:off x="1688322" y="5959712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TCGA-ESCA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3B45450-D19F-3D8E-C851-8086A0DF4CDB}"/>
              </a:ext>
            </a:extLst>
          </p:cNvPr>
          <p:cNvSpPr txBox="1"/>
          <p:nvPr/>
        </p:nvSpPr>
        <p:spPr>
          <a:xfrm rot="-2700000">
            <a:off x="2161860" y="5958284"/>
            <a:ext cx="1115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TCGA-LUSC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9F790A9-4150-8070-C0CD-D16C953B2D4A}"/>
              </a:ext>
            </a:extLst>
          </p:cNvPr>
          <p:cNvSpPr txBox="1"/>
          <p:nvPr/>
        </p:nvSpPr>
        <p:spPr>
          <a:xfrm rot="-2700000">
            <a:off x="2631358" y="5963226"/>
            <a:ext cx="112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TCGA-SARC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A34F583-A4CB-1304-E9C9-AF25DB96B40A}"/>
              </a:ext>
            </a:extLst>
          </p:cNvPr>
          <p:cNvSpPr txBox="1"/>
          <p:nvPr/>
        </p:nvSpPr>
        <p:spPr>
          <a:xfrm rot="-2700000">
            <a:off x="3114834" y="5959916"/>
            <a:ext cx="1119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TCGA-STAD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D04800F1-F22C-3147-CC5E-165D2A5C0296}"/>
              </a:ext>
            </a:extLst>
          </p:cNvPr>
          <p:cNvSpPr txBox="1"/>
          <p:nvPr/>
        </p:nvSpPr>
        <p:spPr>
          <a:xfrm rot="-2700000">
            <a:off x="3588949" y="5975150"/>
            <a:ext cx="1162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TCGA-HNSC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8BE3342-54D5-8168-4AF5-AF62B47C00C1}"/>
              </a:ext>
            </a:extLst>
          </p:cNvPr>
          <p:cNvSpPr txBox="1"/>
          <p:nvPr/>
        </p:nvSpPr>
        <p:spPr>
          <a:xfrm rot="-2700000">
            <a:off x="4106152" y="5982768"/>
            <a:ext cx="1184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TCGA-COAD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48AADA1-143A-8162-E605-4ADAECDA944F}"/>
              </a:ext>
            </a:extLst>
          </p:cNvPr>
          <p:cNvSpPr txBox="1"/>
          <p:nvPr/>
        </p:nvSpPr>
        <p:spPr>
          <a:xfrm rot="-2700000">
            <a:off x="4644900" y="5956312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TCGA-CESC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09116B0-2FE5-651F-3B18-9987283F2885}"/>
              </a:ext>
            </a:extLst>
          </p:cNvPr>
          <p:cNvSpPr txBox="1"/>
          <p:nvPr/>
        </p:nvSpPr>
        <p:spPr>
          <a:xfrm rot="-2700000">
            <a:off x="5108820" y="5972113"/>
            <a:ext cx="1154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TCGA-READ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1B04C54-FF5A-3195-7F09-B3B75D0DD77A}"/>
              </a:ext>
            </a:extLst>
          </p:cNvPr>
          <p:cNvSpPr txBox="1"/>
          <p:nvPr/>
        </p:nvSpPr>
        <p:spPr>
          <a:xfrm rot="-2700000">
            <a:off x="5617431" y="5970050"/>
            <a:ext cx="1148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TCGA-PCPG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9F11675-410B-684A-F6B5-6AC2C4281B25}"/>
              </a:ext>
            </a:extLst>
          </p:cNvPr>
          <p:cNvSpPr txBox="1"/>
          <p:nvPr/>
        </p:nvSpPr>
        <p:spPr>
          <a:xfrm rot="-2700000">
            <a:off x="6120208" y="5971433"/>
            <a:ext cx="1152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TCGA-LUAD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98F155F-F6AC-F859-5840-876F56DC94BA}"/>
              </a:ext>
            </a:extLst>
          </p:cNvPr>
          <p:cNvSpPr txBox="1"/>
          <p:nvPr/>
        </p:nvSpPr>
        <p:spPr>
          <a:xfrm rot="-2700000">
            <a:off x="6626896" y="5969982"/>
            <a:ext cx="114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TCGA-BRCA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256D14B-6179-C2CE-FF42-6DA30306CD46}"/>
              </a:ext>
            </a:extLst>
          </p:cNvPr>
          <p:cNvSpPr txBox="1"/>
          <p:nvPr/>
        </p:nvSpPr>
        <p:spPr>
          <a:xfrm rot="-2700000">
            <a:off x="7129480" y="5960778"/>
            <a:ext cx="1122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TCGA-BLCA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CCC8557-0F99-78BF-54E8-CA50484A89FE}"/>
              </a:ext>
            </a:extLst>
          </p:cNvPr>
          <p:cNvSpPr txBox="1"/>
          <p:nvPr/>
        </p:nvSpPr>
        <p:spPr>
          <a:xfrm rot="-2700000">
            <a:off x="7606031" y="5969188"/>
            <a:ext cx="1146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TCGA-UCEC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E8AD4C6-E3E5-157D-21AD-C17566EE70FE}"/>
              </a:ext>
            </a:extLst>
          </p:cNvPr>
          <p:cNvSpPr txBox="1"/>
          <p:nvPr/>
        </p:nvSpPr>
        <p:spPr>
          <a:xfrm rot="-2700000">
            <a:off x="8106371" y="5971750"/>
            <a:ext cx="1153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TCGA-THCA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B6C244F-94BE-0705-B193-650C140C3A29}"/>
              </a:ext>
            </a:extLst>
          </p:cNvPr>
          <p:cNvSpPr txBox="1"/>
          <p:nvPr/>
        </p:nvSpPr>
        <p:spPr>
          <a:xfrm rot="-2700000">
            <a:off x="8613956" y="5971501"/>
            <a:ext cx="115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TCGA-PAAD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FA3CEAF3-97B8-188E-1E53-4DD60DD50802}"/>
              </a:ext>
            </a:extLst>
          </p:cNvPr>
          <p:cNvSpPr txBox="1"/>
          <p:nvPr/>
        </p:nvSpPr>
        <p:spPr>
          <a:xfrm rot="-2700000">
            <a:off x="9120837" y="5943980"/>
            <a:ext cx="1074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TCGA-KIRP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5DCE3D8-B5EB-AAA8-5A05-43490FAAB20C}"/>
              </a:ext>
            </a:extLst>
          </p:cNvPr>
          <p:cNvSpPr txBox="1"/>
          <p:nvPr/>
        </p:nvSpPr>
        <p:spPr>
          <a:xfrm rot="-2700000">
            <a:off x="9549876" y="5974584"/>
            <a:ext cx="1161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TCGA-PRAD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BBE79879-4653-CD60-C4BC-938ECDAC7E91}"/>
              </a:ext>
            </a:extLst>
          </p:cNvPr>
          <p:cNvSpPr txBox="1"/>
          <p:nvPr/>
        </p:nvSpPr>
        <p:spPr>
          <a:xfrm rot="-2700000">
            <a:off x="10065477" y="5988186"/>
            <a:ext cx="1199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TCGA-THYM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9CE658A-849B-022B-EC89-B58D07314520}"/>
              </a:ext>
            </a:extLst>
          </p:cNvPr>
          <p:cNvSpPr txBox="1"/>
          <p:nvPr/>
        </p:nvSpPr>
        <p:spPr>
          <a:xfrm rot="-2700000">
            <a:off x="10619550" y="5944478"/>
            <a:ext cx="1076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TCGA-KIRC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25E1906-C00B-89AE-794E-6E73EC7AE450}"/>
              </a:ext>
            </a:extLst>
          </p:cNvPr>
          <p:cNvSpPr txBox="1"/>
          <p:nvPr/>
        </p:nvSpPr>
        <p:spPr>
          <a:xfrm rot="-2700000">
            <a:off x="11049996" y="5950781"/>
            <a:ext cx="1093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TCGA-KICH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F9EB13D-906A-C97D-48D8-87CD357C428A}"/>
              </a:ext>
            </a:extLst>
          </p:cNvPr>
          <p:cNvSpPr txBox="1"/>
          <p:nvPr/>
        </p:nvSpPr>
        <p:spPr>
          <a:xfrm rot="16200000">
            <a:off x="-454196" y="3450193"/>
            <a:ext cx="1414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USP39_TPM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3E24712-4864-263D-8D1C-AA5D68893129}"/>
              </a:ext>
            </a:extLst>
          </p:cNvPr>
          <p:cNvSpPr txBox="1"/>
          <p:nvPr/>
        </p:nvSpPr>
        <p:spPr>
          <a:xfrm>
            <a:off x="631923" y="5360784"/>
            <a:ext cx="233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F514719-8992-5DDD-398E-529156499216}"/>
              </a:ext>
            </a:extLst>
          </p:cNvPr>
          <p:cNvSpPr txBox="1"/>
          <p:nvPr/>
        </p:nvSpPr>
        <p:spPr>
          <a:xfrm>
            <a:off x="403603" y="4431406"/>
            <a:ext cx="453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3C945F6-1214-2E86-82B0-7D70E9922066}"/>
              </a:ext>
            </a:extLst>
          </p:cNvPr>
          <p:cNvSpPr txBox="1"/>
          <p:nvPr/>
        </p:nvSpPr>
        <p:spPr>
          <a:xfrm>
            <a:off x="403603" y="3502029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100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FAE58D4F-9BEF-4E6D-B19B-F15DABBEFD6A}"/>
              </a:ext>
            </a:extLst>
          </p:cNvPr>
          <p:cNvSpPr txBox="1"/>
          <p:nvPr/>
        </p:nvSpPr>
        <p:spPr>
          <a:xfrm>
            <a:off x="408366" y="2572652"/>
            <a:ext cx="530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9934F91B-4782-295A-38A4-6FA6875BA71F}"/>
              </a:ext>
            </a:extLst>
          </p:cNvPr>
          <p:cNvSpPr txBox="1"/>
          <p:nvPr/>
        </p:nvSpPr>
        <p:spPr>
          <a:xfrm>
            <a:off x="408366" y="1643275"/>
            <a:ext cx="52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200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E27111AA-9FCD-7450-5415-0495D4BB9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4" t="1553" r="52205" b="92739"/>
          <a:stretch/>
        </p:blipFill>
        <p:spPr>
          <a:xfrm>
            <a:off x="4771154" y="1265728"/>
            <a:ext cx="161383" cy="242888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DC71F67F-398E-796E-A159-C37DFB03C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7" t="1415" r="41258" b="92118"/>
          <a:stretch/>
        </p:blipFill>
        <p:spPr>
          <a:xfrm>
            <a:off x="4745870" y="1588548"/>
            <a:ext cx="211949" cy="275208"/>
          </a:xfrm>
          <a:prstGeom prst="rect">
            <a:avLst/>
          </a:prstGeom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93B903A4-A0CD-0131-48CE-74D89CE31A8A}"/>
              </a:ext>
            </a:extLst>
          </p:cNvPr>
          <p:cNvSpPr txBox="1"/>
          <p:nvPr/>
        </p:nvSpPr>
        <p:spPr>
          <a:xfrm>
            <a:off x="4933024" y="1215639"/>
            <a:ext cx="2707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Solid Tissue Normal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B101F14-FE92-FFD9-D02A-BB3945F23A68}"/>
              </a:ext>
            </a:extLst>
          </p:cNvPr>
          <p:cNvSpPr txBox="1"/>
          <p:nvPr/>
        </p:nvSpPr>
        <p:spPr>
          <a:xfrm>
            <a:off x="4957819" y="1542974"/>
            <a:ext cx="237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Primary Tumor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F8BE4A61-087D-DA40-DE78-24009607A18D}"/>
              </a:ext>
            </a:extLst>
          </p:cNvPr>
          <p:cNvSpPr txBox="1"/>
          <p:nvPr/>
        </p:nvSpPr>
        <p:spPr>
          <a:xfrm>
            <a:off x="381250" y="325811"/>
            <a:ext cx="618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可改字版本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带</a:t>
            </a:r>
            <a:r>
              <a:rPr lang="en-US" altLang="zh-CN" b="1" dirty="0">
                <a:solidFill>
                  <a:srgbClr val="FF0000"/>
                </a:solidFill>
              </a:rPr>
              <a:t>p</a:t>
            </a:r>
            <a:r>
              <a:rPr lang="zh-CN" altLang="en-US" b="1" dirty="0">
                <a:solidFill>
                  <a:srgbClr val="FF0000"/>
                </a:solidFill>
              </a:rPr>
              <a:t>值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84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599</Words>
  <Application>Microsoft Office PowerPoint</Application>
  <PresentationFormat>宽屏</PresentationFormat>
  <Paragraphs>249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-apple-system</vt:lpstr>
      <vt:lpstr>等线</vt:lpstr>
      <vt:lpstr>等线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yang</dc:creator>
  <cp:lastModifiedBy>yang yang</cp:lastModifiedBy>
  <cp:revision>1</cp:revision>
  <dcterms:created xsi:type="dcterms:W3CDTF">2023-03-07T02:15:20Z</dcterms:created>
  <dcterms:modified xsi:type="dcterms:W3CDTF">2023-03-07T02:23:05Z</dcterms:modified>
</cp:coreProperties>
</file>